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embeddedFontLst>
    <p:embeddedFont>
      <p:font typeface="Old Standard TT" panose="020B0604020202020204" charset="0"/>
      <p:regular r:id="rId18"/>
      <p:bold r:id="rId19"/>
      <p: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86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c6f90357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c6f90357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6f90357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c6f90357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c6f90357f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c6f90357f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c6f90357f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c6f90357f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4caa4f6c1be76b9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4caa4f6c1be76b9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c6f90357f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c6f90357f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c6f90357f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c6f90357f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c6f90357f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c6f90357f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c6f90357f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c6f90357f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c6f90357f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c6f90357f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c6f90357f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c6f90357f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a29ed650805cf8f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a29ed650805cf8f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a29ed650805cf8f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a29ed650805cf8f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75ce484b6dadbd1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75ce484b6dadbd1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a29ed650805cf8f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2a29ed650805cf8f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100"/>
            <a:ext cx="9144000" cy="171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512700" y="3840639"/>
            <a:ext cx="8118600" cy="78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Google Shape;16;p3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71675"/>
            <a:ext cx="39999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71675"/>
            <a:ext cx="3999900" cy="3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6864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382350"/>
            <a:ext cx="4045200" cy="133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039650"/>
            <a:ext cx="8520600" cy="210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perback"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ld Standard TT"/>
              <a:buChar char="●"/>
              <a:defRPr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192975" y="1893300"/>
            <a:ext cx="8118600" cy="152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Lavang</a:t>
            </a:r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1"/>
          </p:nvPr>
        </p:nvSpPr>
        <p:spPr>
          <a:xfrm>
            <a:off x="512700" y="3840648"/>
            <a:ext cx="8118600" cy="7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Presented By:- Dr. Sudhendu Shekhar </a:t>
            </a:r>
            <a:endParaRPr dirty="0"/>
          </a:p>
        </p:txBody>
      </p:sp>
      <p:sp>
        <p:nvSpPr>
          <p:cNvPr id="61" name="Google Shape;61;p13"/>
          <p:cNvSpPr txBox="1"/>
          <p:nvPr/>
        </p:nvSpPr>
        <p:spPr>
          <a:xfrm>
            <a:off x="-319736" y="2151167"/>
            <a:ext cx="91440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1836602" y="0"/>
            <a:ext cx="6102000" cy="9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Dravyaguna Vigyan </a:t>
            </a:r>
            <a:endParaRPr sz="4800" b="1">
              <a:solidFill>
                <a:srgbClr val="FFFFF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2205875" y="925500"/>
            <a:ext cx="4998300" cy="1225800"/>
          </a:xfrm>
          <a:prstGeom prst="downArrowCallout">
            <a:avLst>
              <a:gd name="adj1" fmla="val 25000"/>
              <a:gd name="adj2" fmla="val 55328"/>
              <a:gd name="adj3" fmla="val 24208"/>
              <a:gd name="adj4" fmla="val 56633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069525" y="822249"/>
            <a:ext cx="4008900" cy="7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Karpooradi Varg </a:t>
            </a:r>
            <a:endParaRPr sz="3600" b="1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4"/>
          <p:cNvPicPr preferRelativeResize="0"/>
          <p:nvPr/>
        </p:nvPicPr>
        <p:blipFill rotWithShape="1">
          <a:blip r:embed="rId3">
            <a:alphaModFix/>
          </a:blip>
          <a:srcRect l="119" r="119"/>
          <a:stretch/>
        </p:blipFill>
        <p:spPr>
          <a:xfrm>
            <a:off x="4999972" y="442829"/>
            <a:ext cx="3455500" cy="232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800" y="442825"/>
            <a:ext cx="3455500" cy="232062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4"/>
          <p:cNvSpPr txBox="1"/>
          <p:nvPr/>
        </p:nvSpPr>
        <p:spPr>
          <a:xfrm>
            <a:off x="615792" y="4152050"/>
            <a:ext cx="9144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lt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Botanical Name:- </a:t>
            </a:r>
            <a:endParaRPr sz="3000" b="1">
              <a:solidFill>
                <a:schemeClr val="lt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615796" y="3636679"/>
            <a:ext cx="9144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lt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Family:-</a:t>
            </a:r>
            <a:endParaRPr sz="3000" b="1">
              <a:solidFill>
                <a:schemeClr val="lt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3665074" y="4152050"/>
            <a:ext cx="5220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Syzygium aromaticum Linn.</a:t>
            </a:r>
            <a:endParaRPr sz="3000" b="1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3665072" y="3721916"/>
            <a:ext cx="4790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Myrtaceae</a:t>
            </a:r>
            <a:endParaRPr sz="3000" b="1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75" name="Google Shape;75;p14"/>
          <p:cNvSpPr txBox="1"/>
          <p:nvPr/>
        </p:nvSpPr>
        <p:spPr>
          <a:xfrm>
            <a:off x="615800" y="2967575"/>
            <a:ext cx="7839600" cy="5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लवङ्गम्-लुनाति प्लिनति कफं। (यह कफ का छेदन करती है।)</a:t>
            </a:r>
            <a:endParaRPr sz="2400" b="1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/>
          <p:nvPr/>
        </p:nvSpPr>
        <p:spPr>
          <a:xfrm>
            <a:off x="1637845" y="136792"/>
            <a:ext cx="91440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81" name="Google Shape;81;p15"/>
          <p:cNvSpPr txBox="1"/>
          <p:nvPr/>
        </p:nvSpPr>
        <p:spPr>
          <a:xfrm>
            <a:off x="0" y="2044042"/>
            <a:ext cx="91440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82" name="Google Shape;82;p15"/>
          <p:cNvSpPr/>
          <p:nvPr/>
        </p:nvSpPr>
        <p:spPr>
          <a:xfrm flipH="1">
            <a:off x="2167792" y="136800"/>
            <a:ext cx="4808400" cy="948000"/>
          </a:xfrm>
          <a:prstGeom prst="downArrowCallout">
            <a:avLst>
              <a:gd name="adj1" fmla="val 44793"/>
              <a:gd name="adj2" fmla="val 39075"/>
              <a:gd name="adj3" fmla="val 25000"/>
              <a:gd name="adj4" fmla="val 68552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83" name="Google Shape;83;p15"/>
          <p:cNvSpPr txBox="1"/>
          <p:nvPr/>
        </p:nvSpPr>
        <p:spPr>
          <a:xfrm>
            <a:off x="2479576" y="45450"/>
            <a:ext cx="5020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lt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Classical Categorisation </a:t>
            </a:r>
            <a:endParaRPr sz="3000" b="1">
              <a:solidFill>
                <a:schemeClr val="lt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84" name="Google Shape;84;p15"/>
          <p:cNvSpPr txBox="1"/>
          <p:nvPr/>
        </p:nvSpPr>
        <p:spPr>
          <a:xfrm>
            <a:off x="0" y="1017150"/>
            <a:ext cx="9144000" cy="45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ld Standard TT"/>
              <a:buChar char="●"/>
            </a:pPr>
            <a:r>
              <a:rPr lang="en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Bhava Prakasha Nighantu Karpuradi Varga</a:t>
            </a:r>
            <a:endParaRPr sz="2400">
              <a:solidFill>
                <a:srgbClr val="FFFFF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ld Standard TT"/>
              <a:buChar char="●"/>
            </a:pPr>
            <a:r>
              <a:rPr lang="en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Dhanwantri Nighantu Chandanadi Varga</a:t>
            </a:r>
            <a:endParaRPr sz="2400">
              <a:solidFill>
                <a:srgbClr val="FFFFF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ld Standard TT"/>
              <a:buChar char="●"/>
            </a:pPr>
            <a:r>
              <a:rPr lang="en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Kaiydeva Nighantu Aushadhi Varga</a:t>
            </a:r>
            <a:endParaRPr sz="2400">
              <a:solidFill>
                <a:srgbClr val="FFFFF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ld Standard TT"/>
              <a:buChar char="●"/>
            </a:pPr>
            <a:r>
              <a:rPr lang="en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Raja Nighantu Chandanadi Varga</a:t>
            </a:r>
            <a:endParaRPr sz="2400">
              <a:solidFill>
                <a:srgbClr val="FFFFF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ld Standard TT"/>
              <a:buChar char="●"/>
            </a:pPr>
            <a:r>
              <a:rPr lang="en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Priya Nighantu Shatpushpadi Varga</a:t>
            </a:r>
            <a:endParaRPr sz="2400">
              <a:solidFill>
                <a:srgbClr val="FFFFF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ld Standard TT"/>
              <a:buChar char="●"/>
            </a:pPr>
            <a:r>
              <a:rPr lang="en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Vaidya Manorama </a:t>
            </a:r>
            <a:endParaRPr sz="2400">
              <a:solidFill>
                <a:srgbClr val="FFFFF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ld Standard TT"/>
              <a:buChar char="●"/>
            </a:pPr>
            <a:r>
              <a:rPr lang="en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Sodhal Nighantu</a:t>
            </a:r>
            <a:endParaRPr sz="2400">
              <a:solidFill>
                <a:srgbClr val="FFFFF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ld Standard TT"/>
              <a:buChar char="●"/>
            </a:pPr>
            <a:r>
              <a:rPr lang="en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Charak Samhita ( Sutra sthan, Chikitsa sthan)</a:t>
            </a:r>
            <a:endParaRPr sz="2400">
              <a:solidFill>
                <a:srgbClr val="FFFFF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ld Standard TT"/>
              <a:buChar char="●"/>
            </a:pPr>
            <a:r>
              <a:rPr lang="en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Astangh Hridya, Uttar sthan, Mukh Roga</a:t>
            </a:r>
            <a:endParaRPr sz="2400">
              <a:solidFill>
                <a:srgbClr val="FFFFF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ld Standard TT"/>
              <a:buChar char="●"/>
            </a:pPr>
            <a:r>
              <a:rPr lang="en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Raj Vallabh Nighantu </a:t>
            </a:r>
            <a:endParaRPr sz="2400">
              <a:solidFill>
                <a:srgbClr val="FFFFF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ld Standard TT"/>
              <a:buChar char="●"/>
            </a:pPr>
            <a:r>
              <a:rPr lang="en" sz="24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Atrey Samhita </a:t>
            </a:r>
            <a:endParaRPr sz="2400">
              <a:solidFill>
                <a:srgbClr val="FFFFF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>
            <a:spLocks noGrp="1"/>
          </p:cNvSpPr>
          <p:nvPr>
            <p:ph type="title"/>
          </p:nvPr>
        </p:nvSpPr>
        <p:spPr>
          <a:xfrm>
            <a:off x="265500" y="207214"/>
            <a:ext cx="3454200" cy="134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Synonyms &amp; Properties </a:t>
            </a:r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subTitle" idx="1"/>
          </p:nvPr>
        </p:nvSpPr>
        <p:spPr>
          <a:xfrm>
            <a:off x="0" y="1947125"/>
            <a:ext cx="4572000" cy="112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/>
              <a:t>लवङ्ग</a:t>
            </a:r>
            <a:r>
              <a:rPr lang="hi-IN" sz="2400" dirty="0"/>
              <a:t>ं</a:t>
            </a:r>
            <a:r>
              <a:rPr lang="en" sz="2400" dirty="0"/>
              <a:t> देवकुसुमं श्रीसंज्ञं श्रीप्रसूनकम् । </a:t>
            </a:r>
            <a:endParaRPr sz="24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/>
              <a:t>लवङ्गं कटुकं तिक्तं लघु नेत्रहितं हिमम् ।।</a:t>
            </a:r>
            <a:endParaRPr sz="2400" dirty="0"/>
          </a:p>
        </p:txBody>
      </p:sp>
      <p:sp>
        <p:nvSpPr>
          <p:cNvPr id="91" name="Google Shape;91;p16"/>
          <p:cNvSpPr txBox="1">
            <a:spLocks noGrp="1"/>
          </p:cNvSpPr>
          <p:nvPr>
            <p:ph type="body" idx="2"/>
          </p:nvPr>
        </p:nvSpPr>
        <p:spPr>
          <a:xfrm>
            <a:off x="4727000" y="0"/>
            <a:ext cx="4416900" cy="437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b="1"/>
              <a:t>Lavang</a:t>
            </a:r>
            <a:endParaRPr b="1"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b="1"/>
              <a:t>Devkusum</a:t>
            </a:r>
            <a:endParaRPr b="1"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b="1"/>
              <a:t>Shrisangya</a:t>
            </a:r>
            <a:endParaRPr b="1"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b="1"/>
              <a:t>Shriprashunak</a:t>
            </a:r>
            <a:endParaRPr b="1"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b="1"/>
              <a:t>It is pungent and bitter in taste</a:t>
            </a:r>
            <a:endParaRPr b="1"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b="1"/>
              <a:t>light in nature</a:t>
            </a:r>
            <a:endParaRPr b="1"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b="1"/>
              <a:t>good for eyes</a:t>
            </a:r>
            <a:endParaRPr b="1"/>
          </a:p>
          <a:p>
            <a:pPr marL="457200" lvl="0" indent="-342900" algn="l" rtl="0">
              <a:spcBef>
                <a:spcPts val="1600"/>
              </a:spcBef>
              <a:spcAft>
                <a:spcPts val="1600"/>
              </a:spcAft>
              <a:buSzPts val="1800"/>
              <a:buChar char="●"/>
            </a:pPr>
            <a:r>
              <a:rPr lang="en" b="1"/>
              <a:t>cold in potency</a:t>
            </a:r>
            <a:endParaRPr b="1"/>
          </a:p>
        </p:txBody>
      </p:sp>
      <p:sp>
        <p:nvSpPr>
          <p:cNvPr id="92" name="Google Shape;92;p16"/>
          <p:cNvSpPr txBox="1"/>
          <p:nvPr/>
        </p:nvSpPr>
        <p:spPr>
          <a:xfrm>
            <a:off x="367500" y="2771700"/>
            <a:ext cx="4204500" cy="3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                                                  (भा०प्र०नि० कर्पूरादि वर्ग: 48)</a:t>
            </a:r>
            <a:endParaRPr sz="120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630100" cy="420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देव कुसुम - देवानाम कुसुमं यादव कुसुमेषु देव इव राजदन्तादिवत | यादव देव योग्यं कुसुमं इति देव कुसुमं |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flowers are used to worship God and it is considered to be the best flower among the flowers.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श्री संज्ञा - Lavanga is auspicious.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/>
              <a:t>श्री प्रसून - Flowers are beautiful.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>
            <a:spLocks noGrp="1"/>
          </p:cNvSpPr>
          <p:nvPr>
            <p:ph type="title"/>
          </p:nvPr>
        </p:nvSpPr>
        <p:spPr>
          <a:xfrm>
            <a:off x="311700" y="-10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Morphology</a:t>
            </a:r>
            <a:endParaRPr/>
          </a:p>
        </p:txBody>
      </p:sp>
      <p:sp>
        <p:nvSpPr>
          <p:cNvPr id="103" name="Google Shape;103;p18"/>
          <p:cNvSpPr txBox="1">
            <a:spLocks noGrp="1"/>
          </p:cNvSpPr>
          <p:nvPr>
            <p:ph type="body" idx="1"/>
          </p:nvPr>
        </p:nvSpPr>
        <p:spPr>
          <a:xfrm>
            <a:off x="311700" y="779251"/>
            <a:ext cx="4821900" cy="408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 b="1"/>
              <a:t>Tree:- It is a pyramidal  evergreen tree, 8-10m high or more.</a:t>
            </a:r>
            <a:endParaRPr sz="1800" b="1"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 b="1"/>
              <a:t>Leaves- simple, lanceolate, ,  gland-dotted, fragrant.</a:t>
            </a:r>
            <a:endParaRPr sz="1800" b="1"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 b="1"/>
              <a:t>Flowers-buds— cyme,  small clusters of branches, greenish; pink at maturity, aromatic.</a:t>
            </a:r>
            <a:endParaRPr sz="1800" b="1"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 b="1"/>
              <a:t>Fruits- fleshy, dark pink drupes.</a:t>
            </a:r>
            <a:endParaRPr sz="1800" b="1"/>
          </a:p>
          <a:p>
            <a:pPr marL="457200" lvl="0" indent="-342900" algn="l" rtl="0">
              <a:spcBef>
                <a:spcPts val="1600"/>
              </a:spcBef>
              <a:spcAft>
                <a:spcPts val="1600"/>
              </a:spcAft>
              <a:buSzPts val="1800"/>
              <a:buAutoNum type="arabicPeriod"/>
            </a:pPr>
            <a:r>
              <a:rPr lang="en" sz="1800" b="1"/>
              <a:t>Seeds- oblong, grooved in one side.</a:t>
            </a:r>
            <a:endParaRPr sz="1800" b="1"/>
          </a:p>
        </p:txBody>
      </p:sp>
      <p:pic>
        <p:nvPicPr>
          <p:cNvPr id="104" name="Google Shape;104;p18"/>
          <p:cNvPicPr preferRelativeResize="0"/>
          <p:nvPr/>
        </p:nvPicPr>
        <p:blipFill rotWithShape="1">
          <a:blip r:embed="rId3">
            <a:alphaModFix/>
          </a:blip>
          <a:srcRect t="14724" b="14724"/>
          <a:stretch/>
        </p:blipFill>
        <p:spPr>
          <a:xfrm>
            <a:off x="5486575" y="342525"/>
            <a:ext cx="3345675" cy="195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/>
          <p:cNvPicPr preferRelativeResize="0"/>
          <p:nvPr/>
        </p:nvPicPr>
        <p:blipFill rotWithShape="1">
          <a:blip r:embed="rId4">
            <a:alphaModFix/>
          </a:blip>
          <a:srcRect t="6016" b="6016"/>
          <a:stretch/>
        </p:blipFill>
        <p:spPr>
          <a:xfrm>
            <a:off x="5486625" y="2336175"/>
            <a:ext cx="3345675" cy="220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/>
          <p:nvPr/>
        </p:nvSpPr>
        <p:spPr>
          <a:xfrm>
            <a:off x="633450" y="0"/>
            <a:ext cx="1900200" cy="1216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11" name="Google Shape;111;p19"/>
          <p:cNvSpPr txBox="1"/>
          <p:nvPr/>
        </p:nvSpPr>
        <p:spPr>
          <a:xfrm rot="631" flipH="1">
            <a:off x="633475" y="285000"/>
            <a:ext cx="1635300" cy="7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chemeClr val="lt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Karma</a:t>
            </a:r>
            <a:endParaRPr sz="3600" b="1">
              <a:solidFill>
                <a:schemeClr val="lt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12" name="Google Shape;112;p19"/>
          <p:cNvSpPr txBox="1"/>
          <p:nvPr/>
        </p:nvSpPr>
        <p:spPr>
          <a:xfrm>
            <a:off x="436518" y="1216488"/>
            <a:ext cx="9144000" cy="7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दीपनं पाचनं रुच्यं कफपित्तास्त्रनाशकृत् । कृष्णाां छर्दि तथाऽऽध्मानं शूलमाशु विनाशयेत् । </a:t>
            </a:r>
            <a:endParaRPr sz="1800">
              <a:solidFill>
                <a:schemeClr val="lt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कासं श्वासञ्च हिक्काञ्च क्षयं क्षपयति ध्रुवम् ।।</a:t>
            </a:r>
            <a:endParaRPr sz="1800">
              <a:solidFill>
                <a:schemeClr val="lt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13" name="Google Shape;113;p19"/>
          <p:cNvSpPr txBox="1"/>
          <p:nvPr/>
        </p:nvSpPr>
        <p:spPr>
          <a:xfrm>
            <a:off x="336980" y="2044042"/>
            <a:ext cx="91440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भ</a:t>
            </a:r>
            <a:endParaRPr sz="180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14" name="Google Shape;114;p19"/>
          <p:cNvSpPr txBox="1"/>
          <p:nvPr/>
        </p:nvSpPr>
        <p:spPr>
          <a:xfrm>
            <a:off x="2083746" y="1959299"/>
            <a:ext cx="3212100" cy="3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          (भा०प्र०नि० कर्पूरादि वर्ग: 49)</a:t>
            </a:r>
            <a:endParaRPr sz="1200">
              <a:solidFill>
                <a:schemeClr val="lt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15" name="Google Shape;115;p19"/>
          <p:cNvSpPr txBox="1"/>
          <p:nvPr/>
        </p:nvSpPr>
        <p:spPr>
          <a:xfrm>
            <a:off x="436525" y="2592600"/>
            <a:ext cx="7305600" cy="10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It promotes digestive fire. It is digestive in nature and enhances taste. It manages the cough, pitta, blood disorders, thirst, vomiting, pain, hiccups and abdominal distention.</a:t>
            </a:r>
            <a:endParaRPr sz="1800">
              <a:solidFill>
                <a:schemeClr val="lt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>
            <a:spLocks noGrp="1"/>
          </p:cNvSpPr>
          <p:nvPr>
            <p:ph type="body" idx="1"/>
          </p:nvPr>
        </p:nvSpPr>
        <p:spPr>
          <a:xfrm>
            <a:off x="311700" y="1171675"/>
            <a:ext cx="8520600" cy="140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 b="1"/>
              <a:t>Originally from Malaya – Sailibius island. At present it is being cullivated in Sumatra) Malakka, Zanjibar. Penang. Mauritius, Bornia, Brazil) Guyana. West Indies and Travancore in Southern India. </a:t>
            </a:r>
            <a:endParaRPr sz="1800" b="1"/>
          </a:p>
        </p:txBody>
      </p:sp>
      <p:sp>
        <p:nvSpPr>
          <p:cNvPr id="121" name="Google Shape;121;p20"/>
          <p:cNvSpPr txBox="1">
            <a:spLocks noGrp="1"/>
          </p:cNvSpPr>
          <p:nvPr>
            <p:ph type="body" idx="2"/>
          </p:nvPr>
        </p:nvSpPr>
        <p:spPr>
          <a:xfrm>
            <a:off x="311700" y="2685227"/>
            <a:ext cx="3999900" cy="300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sz="1800" b="1"/>
              <a:t>Rasa  : Tikta, Katu</a:t>
            </a:r>
            <a:endParaRPr sz="1800" b="1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b="1"/>
              <a:t>Guna  : Laghu, Snigdha</a:t>
            </a:r>
            <a:endParaRPr sz="1800" b="1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b="1"/>
              <a:t>Vipãka : Katu</a:t>
            </a:r>
            <a:endParaRPr sz="1800" b="1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b="1"/>
              <a:t>Virya  : sita</a:t>
            </a:r>
            <a:endParaRPr sz="1800" b="1"/>
          </a:p>
        </p:txBody>
      </p:sp>
      <p:sp>
        <p:nvSpPr>
          <p:cNvPr id="122" name="Google Shape;122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Habitat  &amp; Distribution :-</a:t>
            </a:r>
            <a:endParaRPr/>
          </a:p>
        </p:txBody>
      </p:sp>
      <p:sp>
        <p:nvSpPr>
          <p:cNvPr id="123" name="Google Shape;123;p20"/>
          <p:cNvSpPr txBox="1"/>
          <p:nvPr/>
        </p:nvSpPr>
        <p:spPr>
          <a:xfrm>
            <a:off x="441900" y="2571744"/>
            <a:ext cx="8260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Properties:-</a:t>
            </a:r>
            <a:endParaRPr sz="300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/>
          <p:nvPr/>
        </p:nvSpPr>
        <p:spPr>
          <a:xfrm>
            <a:off x="1802850" y="191275"/>
            <a:ext cx="5278500" cy="1288500"/>
          </a:xfrm>
          <a:prstGeom prst="downArrowCallout">
            <a:avLst>
              <a:gd name="adj1" fmla="val 25000"/>
              <a:gd name="adj2" fmla="val 29132"/>
              <a:gd name="adj3" fmla="val 40644"/>
              <a:gd name="adj4" fmla="val 6497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29" name="Google Shape;129;p21"/>
          <p:cNvSpPr txBox="1"/>
          <p:nvPr/>
        </p:nvSpPr>
        <p:spPr>
          <a:xfrm>
            <a:off x="2452954" y="191275"/>
            <a:ext cx="4238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Chemical Composition </a:t>
            </a:r>
            <a:endParaRPr sz="3000" b="1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30" name="Google Shape;130;p21"/>
          <p:cNvSpPr txBox="1"/>
          <p:nvPr/>
        </p:nvSpPr>
        <p:spPr>
          <a:xfrm>
            <a:off x="456462" y="2277213"/>
            <a:ext cx="8231100" cy="13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lt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Gum and volatile oil 16-20%. resin 6%, euginine or cariophyllin, tanin, gum. Clove oil contains 85-92% eugenol. aryophyllene, eugenol, furfural, methyl alcohol, methylbenzoate, valeraldehyde, vanillin, eugenitine, isoeugenitol, eugenine, eugenone, naphthalene, caryophellene oxide etc.</a:t>
            </a:r>
            <a:endParaRPr sz="1800" b="1">
              <a:solidFill>
                <a:schemeClr val="lt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>
            <a:spLocks noGrp="1"/>
          </p:cNvSpPr>
          <p:nvPr>
            <p:ph type="body" idx="1"/>
          </p:nvPr>
        </p:nvSpPr>
        <p:spPr>
          <a:xfrm>
            <a:off x="653550" y="1624500"/>
            <a:ext cx="7836900" cy="20160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/>
              <a:t>It is stimulant, antimicrobial and tikshna, so it is applied locally in headache and sinusitis. </a:t>
            </a:r>
            <a:r>
              <a:rPr lang="en" sz="2400" b="1"/>
              <a:t>Chewing of clove is useful in stomatitis and skin disorders. </a:t>
            </a:r>
            <a:r>
              <a:rPr lang="en" sz="2400" b="1" dirty="0"/>
              <a:t>Clove oil is used for massage in rheumatoid arthritis, sciatica, backache.</a:t>
            </a:r>
            <a:endParaRPr sz="2400" b="1" dirty="0"/>
          </a:p>
        </p:txBody>
      </p:sp>
      <p:sp>
        <p:nvSpPr>
          <p:cNvPr id="136" name="Google Shape;136;p22"/>
          <p:cNvSpPr/>
          <p:nvPr/>
        </p:nvSpPr>
        <p:spPr>
          <a:xfrm>
            <a:off x="2422500" y="0"/>
            <a:ext cx="4299000" cy="139080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37" name="Google Shape;137;p22"/>
          <p:cNvSpPr txBox="1"/>
          <p:nvPr/>
        </p:nvSpPr>
        <p:spPr>
          <a:xfrm>
            <a:off x="3383485" y="184447"/>
            <a:ext cx="2758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lt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External uses</a:t>
            </a:r>
            <a:endParaRPr sz="3000" b="1">
              <a:solidFill>
                <a:schemeClr val="lt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3"/>
          <p:cNvSpPr/>
          <p:nvPr/>
        </p:nvSpPr>
        <p:spPr>
          <a:xfrm>
            <a:off x="3302250" y="180775"/>
            <a:ext cx="2812500" cy="1179900"/>
          </a:xfrm>
          <a:prstGeom prst="downArrowCallout">
            <a:avLst>
              <a:gd name="adj1" fmla="val 25000"/>
              <a:gd name="adj2" fmla="val 25000"/>
              <a:gd name="adj3" fmla="val 20052"/>
              <a:gd name="adj4" fmla="val 6497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43" name="Google Shape;143;p23"/>
          <p:cNvSpPr txBox="1"/>
          <p:nvPr/>
        </p:nvSpPr>
        <p:spPr>
          <a:xfrm>
            <a:off x="3578728" y="180775"/>
            <a:ext cx="2812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lt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Internal uses </a:t>
            </a:r>
            <a:endParaRPr sz="3000" b="1">
              <a:solidFill>
                <a:schemeClr val="lt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44" name="Google Shape;144;p23"/>
          <p:cNvSpPr txBox="1"/>
          <p:nvPr/>
        </p:nvSpPr>
        <p:spPr>
          <a:xfrm>
            <a:off x="450750" y="1550250"/>
            <a:ext cx="8515500" cy="34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ld Standard TT"/>
              <a:buChar char="●"/>
            </a:pPr>
            <a:r>
              <a:rPr lang="en" sz="2400" b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Digestive system : it is an appetizer and digestive. it stimulates salivating glands to increase salivary secretion. Carminative , analgesic ,liver stimulant. It is useful in anorexia, loss of appetite, flatulence, abdominal colic, hyperacidity, nausea.</a:t>
            </a:r>
            <a:endParaRPr sz="2400" b="1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ld Standard TT"/>
              <a:buChar char="●"/>
            </a:pPr>
            <a:r>
              <a:rPr lang="en" sz="2400" b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Circulatory. system : Stimulates heart and circulation, increases blood pressure, syphilis. Useful in blood disorders because of pungent and sheeta properties.</a:t>
            </a:r>
            <a:endParaRPr sz="2400" b="1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"/>
          <p:cNvSpPr txBox="1"/>
          <p:nvPr/>
        </p:nvSpPr>
        <p:spPr>
          <a:xfrm>
            <a:off x="438900" y="366600"/>
            <a:ext cx="8266200" cy="424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ld Standard TT"/>
              <a:buChar char="●"/>
            </a:pPr>
            <a:r>
              <a:rPr lang="en" sz="2400" b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Respiratory system : Reduces cough, tuberculosis, foul smell and breathlessness, stimulates respiration mucosa causing expectoration.</a:t>
            </a:r>
            <a:endParaRPr sz="2400" b="1" dirty="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ld Standard TT"/>
              <a:buChar char="●"/>
            </a:pPr>
            <a:r>
              <a:rPr lang="en" sz="2400" b="1" dirty="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Reproductive system : Aphrodisiac, purifies breast milk.</a:t>
            </a:r>
            <a:endParaRPr sz="2400" b="1" dirty="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ld Standard TT"/>
              <a:buChar char="●"/>
            </a:pPr>
            <a:r>
              <a:rPr lang="en" sz="2400" b="1" dirty="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Skin : Clove is useful in many skin disorders by its stimulating action on skin.</a:t>
            </a:r>
            <a:endParaRPr sz="2400" b="1" dirty="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ld Standard TT"/>
              <a:buChar char="●"/>
            </a:pPr>
            <a:r>
              <a:rPr lang="en" sz="2400" b="1" dirty="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Temperature: Useful in fever to reduce temperature. Clove boiled in water is a good remedy for fever.</a:t>
            </a:r>
            <a:endParaRPr sz="2400" b="1" dirty="0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5"/>
          <p:cNvSpPr/>
          <p:nvPr/>
        </p:nvSpPr>
        <p:spPr>
          <a:xfrm>
            <a:off x="2558549" y="250564"/>
            <a:ext cx="4026900" cy="112980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55" name="Google Shape;155;p25"/>
          <p:cNvSpPr txBox="1"/>
          <p:nvPr/>
        </p:nvSpPr>
        <p:spPr>
          <a:xfrm>
            <a:off x="2978397" y="250575"/>
            <a:ext cx="3187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Therapeutic Uses</a:t>
            </a:r>
            <a:endParaRPr sz="3000" b="1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56" name="Google Shape;156;p25"/>
          <p:cNvSpPr txBox="1"/>
          <p:nvPr/>
        </p:nvSpPr>
        <p:spPr>
          <a:xfrm>
            <a:off x="189175" y="1748250"/>
            <a:ext cx="9144000" cy="31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ld Standard TT"/>
              <a:buChar char="●"/>
            </a:pPr>
            <a:r>
              <a:rPr lang="en" sz="2400" b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Pain— Lavanga is pounded and applied with warm water externally. (Vaidya Manorama 12/6)</a:t>
            </a:r>
            <a:endParaRPr sz="2400" b="1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ld Standard TT"/>
              <a:buChar char="●"/>
            </a:pPr>
            <a:r>
              <a:rPr lang="en" sz="2400" b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Visüchikã— water boiled with clove is filtered and given in Visuchika. (Vrind Madhav 6/62)</a:t>
            </a:r>
            <a:endParaRPr sz="2400" b="1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ld Standard TT"/>
              <a:buChar char="●"/>
            </a:pPr>
            <a:r>
              <a:rPr lang="en" sz="2400" b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Trishnã— Fresh juice of Lavanga may be useful in trishna.</a:t>
            </a:r>
            <a:endParaRPr sz="2400" b="1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(Vrind Madhav 6/62)</a:t>
            </a:r>
            <a:endParaRPr sz="2400" b="1">
              <a:solidFill>
                <a:schemeClr val="dk1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6"/>
          <p:cNvSpPr txBox="1">
            <a:spLocks noGrp="1"/>
          </p:cNvSpPr>
          <p:nvPr>
            <p:ph type="title"/>
          </p:nvPr>
        </p:nvSpPr>
        <p:spPr>
          <a:xfrm>
            <a:off x="265500" y="1382350"/>
            <a:ext cx="4045200" cy="133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Formulation </a:t>
            </a:r>
            <a:endParaRPr/>
          </a:p>
        </p:txBody>
      </p:sp>
      <p:sp>
        <p:nvSpPr>
          <p:cNvPr id="162" name="Google Shape;162;p26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Avipattikar Churna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Lavangadi Vati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Khadiradi Gutika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Devkusumarka Lavangadi Churna</a:t>
            </a:r>
            <a:endParaRPr sz="2400"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96397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aperback">
  <a:themeElements>
    <a:clrScheme name="Paperback">
      <a:dk1>
        <a:srgbClr val="000000"/>
      </a:dk1>
      <a:lt1>
        <a:srgbClr val="FFFFFF"/>
      </a:lt1>
      <a:dk2>
        <a:srgbClr val="00695C"/>
      </a:dk2>
      <a:lt2>
        <a:srgbClr val="26A69A"/>
      </a:lt2>
      <a:accent1>
        <a:srgbClr val="FFFBF0"/>
      </a:accent1>
      <a:accent2>
        <a:srgbClr val="B7B7B7"/>
      </a:accent2>
      <a:accent3>
        <a:srgbClr val="FB8C00"/>
      </a:accent3>
      <a:accent4>
        <a:srgbClr val="80CBC4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661</Words>
  <Application>Microsoft Office PowerPoint</Application>
  <PresentationFormat>On-screen Show (16:9)</PresentationFormat>
  <Paragraphs>86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Old Standard TT</vt:lpstr>
      <vt:lpstr>Paperback</vt:lpstr>
      <vt:lpstr>Lavang</vt:lpstr>
      <vt:lpstr>PowerPoint Presentation</vt:lpstr>
      <vt:lpstr>PowerPoint Presentation</vt:lpstr>
      <vt:lpstr>Synonyms &amp; Properties </vt:lpstr>
      <vt:lpstr>देव कुसुम - देवानाम कुसुमं यादव कुसुमेषु देव इव राजदन्तादिवत | यादव देव योग्यं कुसुमं इति देव कुसुमं | The flowers are used to worship God and it is considered to be the best flower among the flowers.  श्री संज्ञा - Lavanga is auspicious.  श्री प्रसून - Flowers are beautiful. </vt:lpstr>
      <vt:lpstr>Morphology</vt:lpstr>
      <vt:lpstr>PowerPoint Presentation</vt:lpstr>
      <vt:lpstr>Habitat  &amp; Distribution :-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Formulation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Lavang</dc:title>
  <cp:lastModifiedBy>Sudhendu Shekhar</cp:lastModifiedBy>
  <cp:revision>4</cp:revision>
  <dcterms:modified xsi:type="dcterms:W3CDTF">2024-09-10T09:55:55Z</dcterms:modified>
</cp:coreProperties>
</file>