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ee10c8a44fd0e2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ee10c8a44fd0e2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rdcu.be/dA9WB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2" y="1353150"/>
            <a:ext cx="8520600" cy="205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i="1" lang="en-GB" u="sng">
                <a:solidFill>
                  <a:schemeClr val="accent4"/>
                </a:solidFill>
              </a:rPr>
              <a:t>Lata kastoori</a:t>
            </a:r>
            <a:r>
              <a:rPr b="1" i="1" lang="en-GB"/>
              <a:t> </a:t>
            </a:r>
            <a:endParaRPr b="1" i="1"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630917"/>
            <a:ext cx="4409277" cy="2940950"/>
          </a:xfrm>
          <a:prstGeom prst="rect">
            <a:avLst/>
          </a:prstGeom>
          <a:noFill/>
          <a:ln>
            <a:noFill/>
          </a:ln>
          <a:effectLst>
            <a:outerShdw blurRad="1428750" rotWithShape="0" algn="bl">
              <a:srgbClr val="000000">
                <a:alpha val="46666"/>
              </a:srgbClr>
            </a:outerShdw>
          </a:effectLst>
        </p:spPr>
      </p:pic>
      <p:sp>
        <p:nvSpPr>
          <p:cNvPr id="56" name="Google Shape;56;p13"/>
          <p:cNvSpPr txBox="1"/>
          <p:nvPr/>
        </p:nvSpPr>
        <p:spPr>
          <a:xfrm>
            <a:off x="4237126" y="4121991"/>
            <a:ext cx="91440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Presented by - Vd. Jai Shree Yadav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P.G 1st Year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Department of Dravyagun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141275" y="887999"/>
            <a:ext cx="8520600" cy="40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en-GB">
                <a:solidFill>
                  <a:srgbClr val="000000"/>
                </a:solidFill>
              </a:rPr>
              <a:t>Botanical name </a:t>
            </a:r>
            <a:r>
              <a:rPr lang="en-GB">
                <a:solidFill>
                  <a:srgbClr val="000000"/>
                </a:solidFill>
              </a:rPr>
              <a:t>- </a:t>
            </a:r>
            <a:r>
              <a:rPr i="1" lang="en-GB">
                <a:solidFill>
                  <a:srgbClr val="0B5394"/>
                </a:solidFill>
              </a:rPr>
              <a:t>Abelmoschus moschatus</a:t>
            </a:r>
            <a:r>
              <a:rPr lang="en-GB">
                <a:solidFill>
                  <a:srgbClr val="000000"/>
                </a:solidFill>
              </a:rPr>
              <a:t> , Linn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>
                <a:solidFill>
                  <a:srgbClr val="000000"/>
                </a:solidFill>
              </a:rPr>
              <a:t>             </a:t>
            </a:r>
            <a:r>
              <a:rPr lang="en-GB">
                <a:solidFill>
                  <a:srgbClr val="0B5394"/>
                </a:solidFill>
              </a:rPr>
              <a:t>  </a:t>
            </a:r>
            <a:r>
              <a:rPr i="1" lang="en-GB">
                <a:solidFill>
                  <a:srgbClr val="0B5394"/>
                </a:solidFill>
              </a:rPr>
              <a:t>Hibiscus abelmoscheus L.</a:t>
            </a:r>
            <a:endParaRPr i="1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en-GB">
                <a:solidFill>
                  <a:srgbClr val="000000"/>
                </a:solidFill>
              </a:rPr>
              <a:t>Family</a:t>
            </a:r>
            <a:r>
              <a:rPr lang="en-GB">
                <a:solidFill>
                  <a:srgbClr val="000000"/>
                </a:solidFill>
              </a:rPr>
              <a:t> - </a:t>
            </a:r>
            <a:r>
              <a:rPr i="1" lang="en-GB">
                <a:solidFill>
                  <a:srgbClr val="1155CC"/>
                </a:solidFill>
              </a:rPr>
              <a:t>Malvaceae</a:t>
            </a:r>
            <a:r>
              <a:rPr lang="en-GB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en-GB">
                <a:solidFill>
                  <a:srgbClr val="000000"/>
                </a:solidFill>
              </a:rPr>
              <a:t>Basonym- </a:t>
            </a:r>
            <a:r>
              <a:rPr b="1" lang="en-GB">
                <a:solidFill>
                  <a:srgbClr val="FF0000"/>
                </a:solidFill>
              </a:rPr>
              <a:t>कस्तूरीवत् गन्धत्वात्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en-GB">
                <a:solidFill>
                  <a:srgbClr val="000000"/>
                </a:solidFill>
              </a:rPr>
              <a:t>Hindi name</a:t>
            </a:r>
            <a:r>
              <a:rPr lang="en-GB">
                <a:solidFill>
                  <a:srgbClr val="000000"/>
                </a:solidFill>
              </a:rPr>
              <a:t> - Musk Dana / kastoori bhindi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en-GB">
                <a:solidFill>
                  <a:srgbClr val="000000"/>
                </a:solidFill>
              </a:rPr>
              <a:t>English</a:t>
            </a:r>
            <a:r>
              <a:rPr lang="en-GB">
                <a:solidFill>
                  <a:srgbClr val="000000"/>
                </a:solidFill>
              </a:rPr>
              <a:t> </a:t>
            </a:r>
            <a:r>
              <a:rPr b="1" lang="en-GB">
                <a:solidFill>
                  <a:srgbClr val="000000"/>
                </a:solidFill>
              </a:rPr>
              <a:t>name</a:t>
            </a:r>
            <a:r>
              <a:rPr lang="en-GB">
                <a:solidFill>
                  <a:srgbClr val="000000"/>
                </a:solidFill>
              </a:rPr>
              <a:t> - Musk seed , Musk mallow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 flipH="1">
            <a:off x="0" y="2"/>
            <a:ext cx="91440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3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What we call it ! </a:t>
            </a:r>
            <a:endParaRPr b="1" i="0" sz="36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0" y="7445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/>
              <a:t>Classical categorisation</a:t>
            </a:r>
            <a:r>
              <a:rPr lang="en-GB"/>
              <a:t> </a:t>
            </a:r>
            <a:endParaRPr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311700" y="1772025"/>
            <a:ext cx="8520600" cy="30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Kaidev nighantu - aushadh varg 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Bhav prakash - poorva khanda, Mishra prakarana , karpooraadi varg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" type="subTitle"/>
          </p:nvPr>
        </p:nvSpPr>
        <p:spPr>
          <a:xfrm>
            <a:off x="311700" y="211600"/>
            <a:ext cx="8520600" cy="41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GB" sz="3000" u="sng">
                <a:solidFill>
                  <a:schemeClr val="dk1"/>
                </a:solidFill>
              </a:rPr>
              <a:t>Nam roop vigyan</a:t>
            </a:r>
            <a:r>
              <a:rPr lang="en-GB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Lata kasturi - seeds odour resembles musk 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Gandhpoora - aromatic seeds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 Katuka &amp; katukahvaya - pungent fruits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>
                <a:solidFill>
                  <a:schemeClr val="dk1"/>
                </a:solidFill>
              </a:rPr>
              <a:t>(Both used by aacharya charak and aachrya shushrut)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ctrTitle"/>
          </p:nvPr>
        </p:nvSpPr>
        <p:spPr>
          <a:xfrm>
            <a:off x="311700" y="410916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 u="sng"/>
              <a:t> How we identify it ? </a:t>
            </a:r>
            <a:endParaRPr b="1" u="sng"/>
          </a:p>
        </p:txBody>
      </p:sp>
      <p:sp>
        <p:nvSpPr>
          <p:cNvPr id="79" name="Google Shape;79;p17"/>
          <p:cNvSpPr txBox="1"/>
          <p:nvPr>
            <p:ph idx="1" type="subTitle"/>
          </p:nvPr>
        </p:nvSpPr>
        <p:spPr>
          <a:xfrm>
            <a:off x="311700" y="1460300"/>
            <a:ext cx="4464000" cy="36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6639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>
                <a:solidFill>
                  <a:srgbClr val="000000"/>
                </a:solidFill>
              </a:rPr>
              <a:t>Hirsute( covered with hairs)annual herb</a:t>
            </a:r>
            <a:endParaRPr>
              <a:solidFill>
                <a:srgbClr val="000000"/>
              </a:solidFill>
            </a:endParaRPr>
          </a:p>
          <a:p>
            <a:pPr indent="-36639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>
                <a:solidFill>
                  <a:srgbClr val="000000"/>
                </a:solidFill>
              </a:rPr>
              <a:t>Found in </a:t>
            </a:r>
            <a:r>
              <a:rPr lang="en-GB">
                <a:solidFill>
                  <a:srgbClr val="000000"/>
                </a:solidFill>
              </a:rPr>
              <a:t>South region of India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6639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Leaves</a:t>
            </a:r>
            <a:r>
              <a:rPr lang="en-GB">
                <a:solidFill>
                  <a:srgbClr val="000000"/>
                </a:solidFill>
              </a:rPr>
              <a:t> -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rPr lang="en-GB">
                <a:solidFill>
                  <a:srgbClr val="000000"/>
                </a:solidFill>
              </a:rPr>
              <a:t>     Cordate Palmately ( resembles         like hands ),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rPr lang="en-GB">
                <a:solidFill>
                  <a:srgbClr val="000000"/>
                </a:solidFill>
              </a:rPr>
              <a:t>Divided into 3-7 lobes Irregularly toothed k/a serrate margins 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rPr lang="en-GB">
                <a:solidFill>
                  <a:srgbClr val="000000"/>
                </a:solidFill>
              </a:rPr>
              <a:t>Hairy surface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2998" y="1760837"/>
            <a:ext cx="3661000" cy="267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822550"/>
            <a:ext cx="8520600" cy="39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406" y="0"/>
            <a:ext cx="34671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5299" y="-1"/>
            <a:ext cx="3797007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idx="1" type="subTitle"/>
          </p:nvPr>
        </p:nvSpPr>
        <p:spPr>
          <a:xfrm>
            <a:off x="0" y="208950"/>
            <a:ext cx="6337500" cy="47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Flower</a:t>
            </a:r>
            <a:r>
              <a:rPr lang="en-GB">
                <a:solidFill>
                  <a:srgbClr val="000000"/>
                </a:solidFill>
              </a:rPr>
              <a:t> - Solitary yellow , 7-10 cm long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GB">
                <a:solidFill>
                  <a:srgbClr val="000000"/>
                </a:solidFill>
              </a:rPr>
              <a:t>Flowering period - August - November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Fruit</a:t>
            </a:r>
            <a:r>
              <a:rPr lang="en-GB">
                <a:solidFill>
                  <a:srgbClr val="000000"/>
                </a:solidFill>
              </a:rPr>
              <a:t> - Capsule , Ovate , Hispid (rough with stiff hairs )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GB">
                <a:solidFill>
                  <a:srgbClr val="000000"/>
                </a:solidFill>
              </a:rPr>
              <a:t>Fruitning period - October - January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Seeds</a:t>
            </a:r>
            <a:r>
              <a:rPr lang="en-GB">
                <a:solidFill>
                  <a:srgbClr val="000000"/>
                </a:solidFill>
              </a:rPr>
              <a:t> - Black with an aroma of musk on rubbing with hands or soaked in water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3" name="Google Shape;9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7500" y="3194234"/>
            <a:ext cx="1765525" cy="17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7496" y="208954"/>
            <a:ext cx="2573076" cy="217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0"/>
            <a:ext cx="85206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GB" sz="2300"/>
              <a:t>लताकस्तूरी के नाम से यह बोध होता है कि इसकी लता होती है।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GB" sz="2300"/>
              <a:t>'</a:t>
            </a:r>
            <a:r>
              <a:rPr lang="en-GB" sz="2300" u="sng"/>
              <a:t>निघण्टुरत्नाकर</a:t>
            </a:r>
            <a:r>
              <a:rPr lang="en-GB" sz="2300"/>
              <a:t>' में लिखा है कि इसकी लता </a:t>
            </a:r>
            <a:r>
              <a:rPr lang="en-GB" sz="2300" u="sng"/>
              <a:t>दक्षिण</a:t>
            </a:r>
            <a:r>
              <a:rPr lang="en-GB" sz="2300"/>
              <a:t> में पाई जाती है परन्तु लता देखने में नहीं आती, इसका क्षुप ही होता है ।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GB" sz="2300" u="sng"/>
              <a:t>चरक-सुश्रुतादि</a:t>
            </a:r>
            <a:r>
              <a:rPr lang="en-GB" sz="2300"/>
              <a:t> ग्रन्थों में मुखशुद्धि के लिये /मुख में रुचि / सुगन्ध लाने के लिये / मुख में धारण करने के लिये जातीफल, </a:t>
            </a:r>
            <a:r>
              <a:rPr lang="en-GB" sz="2300">
                <a:solidFill>
                  <a:schemeClr val="accent4"/>
                </a:solidFill>
              </a:rPr>
              <a:t>कटुक</a:t>
            </a:r>
            <a:r>
              <a:rPr lang="en-GB" sz="2300"/>
              <a:t>, पूग, कंकोल, ताम्बूल, सूक्ष्मैला, लवङ्ग एवं कर्पूर का उपयोग लिखा है। टीकाकारों ने कटुक शब्द का अर्थ लताकस्तूरी किया है। 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GB" sz="2300"/>
              <a:t>कुछ लोगों ने कटुक का अर्थ लघुकक्कोल (छोटी कबाबचीनी) किया है तथा कक्कोल का अर्थ बृहत्कक्कोल (बड़ी कबाबचीनी) किया है।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157600"/>
            <a:ext cx="8832300" cy="213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434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 लताकस्तूरी के पौधे के सदृश एक अन्य पौधा Hibiscus tetraphyllus Roxb. होता है जिसे दुल्ला कहा जाता है।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349" y="2290296"/>
            <a:ext cx="3291000" cy="2470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283" y="2290307"/>
            <a:ext cx="3291000" cy="247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ctrTitle"/>
          </p:nvPr>
        </p:nvSpPr>
        <p:spPr>
          <a:xfrm>
            <a:off x="311700" y="360079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 u="sng"/>
              <a:t>Ras Panchak</a:t>
            </a:r>
            <a:endParaRPr u="sng"/>
          </a:p>
        </p:txBody>
      </p:sp>
      <p:sp>
        <p:nvSpPr>
          <p:cNvPr id="112" name="Google Shape;112;p22"/>
          <p:cNvSpPr txBox="1"/>
          <p:nvPr>
            <p:ph idx="1" type="subTitle"/>
          </p:nvPr>
        </p:nvSpPr>
        <p:spPr>
          <a:xfrm>
            <a:off x="311700" y="1537175"/>
            <a:ext cx="4629900" cy="3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Ras</a:t>
            </a:r>
            <a:r>
              <a:rPr lang="en-GB">
                <a:solidFill>
                  <a:srgbClr val="000000"/>
                </a:solidFill>
              </a:rPr>
              <a:t>- Tikt , Madhur , Katu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Gun</a:t>
            </a:r>
            <a:r>
              <a:rPr lang="en-GB">
                <a:solidFill>
                  <a:srgbClr val="000000"/>
                </a:solidFill>
              </a:rPr>
              <a:t>- Laghu , Ruksha , Teekshna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Veerya</a:t>
            </a:r>
            <a:r>
              <a:rPr lang="en-GB">
                <a:solidFill>
                  <a:srgbClr val="000000"/>
                </a:solidFill>
              </a:rPr>
              <a:t> - Sheet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Veepak</a:t>
            </a:r>
            <a:r>
              <a:rPr lang="en-GB">
                <a:solidFill>
                  <a:srgbClr val="000000"/>
                </a:solidFill>
              </a:rPr>
              <a:t> - Katu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Dosha prabhav</a:t>
            </a:r>
            <a:r>
              <a:rPr lang="en-GB">
                <a:solidFill>
                  <a:srgbClr val="000000"/>
                </a:solidFill>
              </a:rPr>
              <a:t> -   Kafa - Pitta shamak</a:t>
            </a:r>
            <a:endParaRPr>
              <a:solidFill>
                <a:srgbClr val="000000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>
                <a:solidFill>
                  <a:srgbClr val="000000"/>
                </a:solidFill>
              </a:rPr>
              <a:t>Pharmacological actions - </a:t>
            </a:r>
            <a:r>
              <a:rPr lang="en-GB">
                <a:solidFill>
                  <a:srgbClr val="000000"/>
                </a:solidFill>
              </a:rPr>
              <a:t>vrushya , deepan , expectorant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3" name="Google Shape;113;p22"/>
          <p:cNvSpPr/>
          <p:nvPr/>
        </p:nvSpPr>
        <p:spPr>
          <a:xfrm>
            <a:off x="5624075" y="1537175"/>
            <a:ext cx="3208200" cy="30060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लताकस्तूरिका तिक्ता स्वाद्वी वृष्या हिमा लघुः ।।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GB"/>
              <a:t>Bha.  Ni. 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ctrTitle"/>
          </p:nvPr>
        </p:nvSpPr>
        <p:spPr>
          <a:xfrm>
            <a:off x="311700" y="7445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 u="sng"/>
              <a:t>Chemical composition</a:t>
            </a:r>
            <a:r>
              <a:rPr lang="en-GB" u="sng"/>
              <a:t> </a:t>
            </a:r>
            <a:endParaRPr u="sng"/>
          </a:p>
        </p:txBody>
      </p:sp>
      <p:sp>
        <p:nvSpPr>
          <p:cNvPr id="119" name="Google Shape;119;p23"/>
          <p:cNvSpPr txBox="1"/>
          <p:nvPr>
            <p:ph idx="1" type="subTitle"/>
          </p:nvPr>
        </p:nvSpPr>
        <p:spPr>
          <a:xfrm>
            <a:off x="311700" y="1673651"/>
            <a:ext cx="8520600" cy="3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Leaves contains - </a:t>
            </a:r>
            <a:r>
              <a:rPr lang="en-GB">
                <a:solidFill>
                  <a:schemeClr val="accent4"/>
                </a:solidFill>
              </a:rPr>
              <a:t>beta sitosterol , myrecetin. </a:t>
            </a:r>
            <a:endParaRPr>
              <a:solidFill>
                <a:schemeClr val="accent4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dk1"/>
                </a:solidFill>
              </a:rPr>
              <a:t>Seeds contains - volatile oil consists of </a:t>
            </a:r>
            <a:r>
              <a:rPr lang="en-GB">
                <a:solidFill>
                  <a:schemeClr val="accent4"/>
                </a:solidFill>
              </a:rPr>
              <a:t>sesquiterpene alcohol , farnesol , ambrettelide</a:t>
            </a:r>
            <a:r>
              <a:rPr lang="en-GB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>
                <a:solidFill>
                  <a:schemeClr val="accent4"/>
                </a:solidFill>
              </a:rPr>
              <a:t>Ambrettolide - </a:t>
            </a:r>
            <a:r>
              <a:rPr lang="en-GB">
                <a:solidFill>
                  <a:schemeClr val="dk1"/>
                </a:solidFill>
              </a:rPr>
              <a:t>responsible for musk like odour 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ctrTitle"/>
          </p:nvPr>
        </p:nvSpPr>
        <p:spPr>
          <a:xfrm>
            <a:off x="311700" y="-3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 u="sng"/>
              <a:t>Karma </a:t>
            </a:r>
            <a:endParaRPr b="1" u="sng"/>
          </a:p>
        </p:txBody>
      </p:sp>
      <p:sp>
        <p:nvSpPr>
          <p:cNvPr id="125" name="Google Shape;125;p24"/>
          <p:cNvSpPr txBox="1"/>
          <p:nvPr>
            <p:ph idx="1" type="subTitle"/>
          </p:nvPr>
        </p:nvSpPr>
        <p:spPr>
          <a:xfrm>
            <a:off x="134650" y="1342800"/>
            <a:ext cx="8697600" cy="38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Kafa shamak- due to laghu , Ruksha , Teekshna , and Tikt ras </a:t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Pitta shamak - due to sheet veerya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Rochan, Deepan , grahi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Chakshushya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Mukh daurgandya nashak &amp; mukh vaisadyakara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Mutral &amp; basti shodhini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Vrushya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530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Hridya uttejak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6" name="Google Shape;126;p24"/>
          <p:cNvSpPr txBox="1"/>
          <p:nvPr/>
        </p:nvSpPr>
        <p:spPr>
          <a:xfrm>
            <a:off x="0" y="792609"/>
            <a:ext cx="9144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800" u="none" cap="none" strike="noStrik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                     </a:t>
            </a:r>
            <a:r>
              <a:rPr b="1" i="1" lang="en-GB" sz="2400" u="none" cap="none" strike="noStrik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 चक्षुष्य </a:t>
            </a:r>
            <a:r>
              <a:rPr b="1" i="1" lang="en-GB" sz="2400">
                <a:solidFill>
                  <a:srgbClr val="980000"/>
                </a:solidFill>
              </a:rPr>
              <a:t>छेद</a:t>
            </a:r>
            <a:r>
              <a:rPr b="1" i="1" lang="en-GB" sz="2400" u="none" cap="none" strike="noStrik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नी शेलष्मतृष्णाव स्त्यास्यरोगहृत ।। (भा.प्र) </a:t>
            </a:r>
            <a:endParaRPr b="0" i="0" sz="2400" u="none" cap="none" strike="noStrike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999774" y="3904553"/>
            <a:ext cx="1066540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8625" y="2436000"/>
            <a:ext cx="880149" cy="64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8">
            <a:off x="6876279" y="2762604"/>
            <a:ext cx="1536526" cy="100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169864" y="179851"/>
            <a:ext cx="8520600" cy="47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4572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3600"/>
              <a:buChar char="●"/>
            </a:pPr>
            <a:r>
              <a:rPr lang="en-GB">
                <a:solidFill>
                  <a:srgbClr val="980000"/>
                </a:solidFill>
              </a:rPr>
              <a:t>चक्षुष्या छेदनी श्लेष्म तृष्णावस्त्यास्यरोगजित् |</a:t>
            </a:r>
            <a:endParaRPr>
              <a:solidFill>
                <a:srgbClr val="980000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>
                <a:solidFill>
                  <a:srgbClr val="980000"/>
                </a:solidFill>
              </a:rPr>
              <a:t> (K.Ni)</a:t>
            </a:r>
            <a:endParaRPr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 u="sng">
                <a:solidFill>
                  <a:schemeClr val="accent1"/>
                </a:solidFill>
              </a:rPr>
              <a:t>गुणकर्म</a:t>
            </a:r>
            <a:r>
              <a:rPr lang="en-GB"/>
              <a:t>-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>
              <a:solidFill>
                <a:srgbClr val="980000"/>
              </a:solidFill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>
              <a:solidFill>
                <a:srgbClr val="980000"/>
              </a:solidFill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>
              <a:solidFill>
                <a:srgbClr val="980000"/>
              </a:solidFill>
            </a:endParaRPr>
          </a:p>
          <a:p>
            <a:pPr indent="-4572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3600"/>
              <a:buChar char="●"/>
            </a:pPr>
            <a:r>
              <a:rPr lang="en-GB">
                <a:solidFill>
                  <a:srgbClr val="980000"/>
                </a:solidFill>
              </a:rPr>
              <a:t>लताकस्तूरिका तद्वच्छीता बस्तिविशेधनी ।।</a:t>
            </a:r>
            <a:endParaRPr>
              <a:solidFill>
                <a:srgbClr val="980000"/>
              </a:solidFill>
            </a:endParaRPr>
          </a:p>
          <a:p>
            <a:pPr indent="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>
                <a:solidFill>
                  <a:srgbClr val="980000"/>
                </a:solidFill>
              </a:rPr>
              <a:t>        ( Shu. Su. 46)</a:t>
            </a:r>
            <a:endParaRPr>
              <a:solidFill>
                <a:srgbClr val="980000"/>
              </a:solidFill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2089302" y="1382580"/>
            <a:ext cx="2887800" cy="2039400"/>
          </a:xfrm>
          <a:prstGeom prst="roundRect">
            <a:avLst>
              <a:gd fmla="val 16667" name="adj"/>
            </a:avLst>
          </a:prstGeom>
          <a:solidFill>
            <a:srgbClr val="20124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वाजीकरण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कफ निःसारक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नेत्र के लिए हितकर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तृष्णा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वस्ति -मुखरोगों 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ctrTitle"/>
          </p:nvPr>
        </p:nvSpPr>
        <p:spPr>
          <a:xfrm>
            <a:off x="311700" y="-9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 u="sng"/>
              <a:t>Aamayik prayog </a:t>
            </a:r>
            <a:endParaRPr b="1" u="sng"/>
          </a:p>
        </p:txBody>
      </p:sp>
      <p:sp>
        <p:nvSpPr>
          <p:cNvPr id="141" name="Google Shape;141;p26"/>
          <p:cNvSpPr txBox="1"/>
          <p:nvPr>
            <p:ph idx="1" type="subTitle"/>
          </p:nvPr>
        </p:nvSpPr>
        <p:spPr>
          <a:xfrm>
            <a:off x="311700" y="792600"/>
            <a:ext cx="8520600" cy="43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rgbClr val="1C4587"/>
                </a:solidFill>
              </a:rPr>
              <a:t>Mutrakrichha rog</a:t>
            </a:r>
            <a:r>
              <a:rPr lang="en-GB">
                <a:solidFill>
                  <a:schemeClr val="dk1"/>
                </a:solidFill>
              </a:rPr>
              <a:t> - Mool swaras , Patra swara .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accent1"/>
                </a:solidFill>
              </a:rPr>
              <a:t>Netra rog</a:t>
            </a:r>
            <a:r>
              <a:rPr lang="en-GB">
                <a:solidFill>
                  <a:schemeClr val="dk1"/>
                </a:solidFill>
              </a:rPr>
              <a:t> - Sukshma churna lep 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Mixed with cosmetics , hair perfume &amp; medicated oil for good odour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Used along with betel leaf to </a:t>
            </a:r>
            <a:r>
              <a:rPr lang="en-GB">
                <a:solidFill>
                  <a:srgbClr val="1C4587"/>
                </a:solidFill>
              </a:rPr>
              <a:t>control respiratory</a:t>
            </a:r>
            <a:r>
              <a:rPr lang="en-GB">
                <a:solidFill>
                  <a:schemeClr val="dk1"/>
                </a:solidFill>
              </a:rPr>
              <a:t> problems and </a:t>
            </a:r>
            <a:r>
              <a:rPr lang="en-GB">
                <a:solidFill>
                  <a:srgbClr val="1C4587"/>
                </a:solidFill>
              </a:rPr>
              <a:t>improves digestion.</a:t>
            </a:r>
            <a:r>
              <a:rPr lang="en-GB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Relieved </a:t>
            </a:r>
            <a:r>
              <a:rPr lang="en-GB">
                <a:solidFill>
                  <a:srgbClr val="1C4587"/>
                </a:solidFill>
              </a:rPr>
              <a:t>menstrual pain</a:t>
            </a:r>
            <a:r>
              <a:rPr lang="en-GB">
                <a:solidFill>
                  <a:schemeClr val="dk1"/>
                </a:solidFill>
              </a:rPr>
              <a:t> by chewing the seeds .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306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>
                <a:solidFill>
                  <a:schemeClr val="dk1"/>
                </a:solidFill>
              </a:rPr>
              <a:t>Used as an oral antiseptic.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0" y="0"/>
            <a:ext cx="8933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7931"/>
              <a:buNone/>
            </a:pPr>
            <a:r>
              <a:t/>
            </a:r>
            <a:endParaRPr sz="29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/>
              <a:t> Fruits are consumed after cooking as vegetable (sāka).</a:t>
            </a:r>
            <a:endParaRPr sz="29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/>
              <a:t>The drug is also </a:t>
            </a:r>
            <a:r>
              <a:rPr lang="en-GB" sz="2900">
                <a:solidFill>
                  <a:srgbClr val="0000FF"/>
                </a:solidFill>
              </a:rPr>
              <a:t>anti-convulscent</a:t>
            </a:r>
            <a:r>
              <a:rPr lang="en-GB" sz="2900"/>
              <a:t>.</a:t>
            </a:r>
            <a:endParaRPr sz="29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/>
              <a:t>Fant - 20-40 ml - used in </a:t>
            </a:r>
            <a:r>
              <a:rPr lang="en-GB" sz="2900">
                <a:solidFill>
                  <a:srgbClr val="0000FF"/>
                </a:solidFill>
              </a:rPr>
              <a:t>kafa vikar</a:t>
            </a:r>
            <a:r>
              <a:rPr lang="en-GB" sz="2900"/>
              <a:t> , </a:t>
            </a:r>
            <a:r>
              <a:rPr lang="en-GB" sz="2900">
                <a:solidFill>
                  <a:srgbClr val="0000FF"/>
                </a:solidFill>
              </a:rPr>
              <a:t>tamak swaas</a:t>
            </a:r>
            <a:r>
              <a:rPr lang="en-GB" sz="2900"/>
              <a:t> , </a:t>
            </a:r>
            <a:r>
              <a:rPr lang="en-GB" sz="2900">
                <a:solidFill>
                  <a:srgbClr val="0000FF"/>
                </a:solidFill>
              </a:rPr>
              <a:t>jwar</a:t>
            </a:r>
            <a:r>
              <a:rPr lang="en-GB" sz="2900"/>
              <a:t> , </a:t>
            </a:r>
            <a:r>
              <a:rPr lang="en-GB" sz="2900">
                <a:solidFill>
                  <a:srgbClr val="0000FF"/>
                </a:solidFill>
              </a:rPr>
              <a:t>mukh vran </a:t>
            </a:r>
            <a:endParaRPr sz="2900">
              <a:solidFill>
                <a:srgbClr val="0000FF"/>
              </a:solidFill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ct val="100000"/>
              <a:buChar char="●"/>
            </a:pPr>
            <a:r>
              <a:rPr lang="en-GB" sz="2900">
                <a:solidFill>
                  <a:srgbClr val="B45F06"/>
                </a:solidFill>
              </a:rPr>
              <a:t>Vidhi of kashaya / fant - </a:t>
            </a:r>
            <a:endParaRPr sz="2900">
              <a:solidFill>
                <a:srgbClr val="B45F06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7931"/>
              <a:buNone/>
            </a:pPr>
            <a:r>
              <a:rPr lang="en-GB" sz="2900">
                <a:solidFill>
                  <a:srgbClr val="B45F06"/>
                </a:solidFill>
              </a:rPr>
              <a:t>1tsp powder + 2 cups water —---------&gt; boil it to 1 cup </a:t>
            </a:r>
            <a:endParaRPr sz="2900">
              <a:solidFill>
                <a:srgbClr val="B45F06"/>
              </a:solidFill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>
                <a:solidFill>
                  <a:srgbClr val="0000FF"/>
                </a:solidFill>
              </a:rPr>
              <a:t>Dry itching</a:t>
            </a:r>
            <a:r>
              <a:rPr lang="en-GB" sz="2900"/>
              <a:t> - mix with milk and used as ubatan </a:t>
            </a:r>
            <a:endParaRPr sz="29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>
                <a:solidFill>
                  <a:srgbClr val="0000FF"/>
                </a:solidFill>
              </a:rPr>
              <a:t>Shukra meha</a:t>
            </a:r>
            <a:r>
              <a:rPr lang="en-GB" sz="2900"/>
              <a:t> - beej churna is used </a:t>
            </a:r>
            <a:endParaRPr sz="29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>
                <a:solidFill>
                  <a:srgbClr val="0000FF"/>
                </a:solidFill>
              </a:rPr>
              <a:t>Swar bhang</a:t>
            </a:r>
            <a:r>
              <a:rPr lang="en-GB" sz="2900"/>
              <a:t> &amp; </a:t>
            </a:r>
            <a:r>
              <a:rPr lang="en-GB" sz="2900">
                <a:solidFill>
                  <a:srgbClr val="0000FF"/>
                </a:solidFill>
              </a:rPr>
              <a:t>mukh shoth</a:t>
            </a:r>
            <a:r>
              <a:rPr lang="en-GB" sz="2900"/>
              <a:t> - used as dhumpaan </a:t>
            </a:r>
            <a:endParaRPr sz="29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900">
                <a:solidFill>
                  <a:srgbClr val="0000FF"/>
                </a:solidFill>
              </a:rPr>
              <a:t>Sarp dansha</a:t>
            </a:r>
            <a:r>
              <a:rPr lang="en-GB" sz="2900"/>
              <a:t> - churna mixed with madhya Saar .(Internal &amp; local application) </a:t>
            </a:r>
            <a:endParaRPr sz="2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0" y="0"/>
            <a:ext cx="5725200" cy="48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-4343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Part used - Seed</a:t>
            </a:r>
            <a:endParaRPr/>
          </a:p>
          <a:p>
            <a:pPr indent="-4343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Dose - 2-4 gm of powder </a:t>
            </a:r>
            <a:endParaRPr/>
          </a:p>
          <a:p>
            <a:pPr indent="-4343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Tincture - 4-8 ml</a:t>
            </a:r>
            <a:endParaRPr/>
          </a:p>
          <a:p>
            <a:pPr indent="-4343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High dose (&gt;8 ml ) - lead to headache and vertigo </a:t>
            </a:r>
            <a:endParaRPr/>
          </a:p>
          <a:p>
            <a:pPr indent="-4343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Precautions - not used in pregnancy and lactation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pic>
        <p:nvPicPr>
          <p:cNvPr id="152" name="Google Shape;15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3095" y="980246"/>
            <a:ext cx="3220892" cy="318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type="ctrTitle"/>
          </p:nvPr>
        </p:nvSpPr>
        <p:spPr>
          <a:xfrm>
            <a:off x="311700" y="744575"/>
            <a:ext cx="85206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Let's see some research </a:t>
            </a:r>
            <a:endParaRPr/>
          </a:p>
        </p:txBody>
      </p:sp>
      <p:sp>
        <p:nvSpPr>
          <p:cNvPr id="158" name="Google Shape;158;p29"/>
          <p:cNvSpPr txBox="1"/>
          <p:nvPr>
            <p:ph idx="1" type="subTitle"/>
          </p:nvPr>
        </p:nvSpPr>
        <p:spPr>
          <a:xfrm>
            <a:off x="311700" y="1487200"/>
            <a:ext cx="8520600" cy="31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https://rdcu.be/dA9WB</a:t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>
                <a:solidFill>
                  <a:schemeClr val="dk1"/>
                </a:solidFill>
              </a:rPr>
              <a:t>1. </a:t>
            </a:r>
            <a:r>
              <a:rPr lang="en-GB">
                <a:solidFill>
                  <a:schemeClr val="accent5"/>
                </a:solidFill>
              </a:rPr>
              <a:t>Antioxidant</a:t>
            </a:r>
            <a:r>
              <a:rPr lang="en-GB">
                <a:solidFill>
                  <a:schemeClr val="dk1"/>
                </a:solidFill>
              </a:rPr>
              <a:t> -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>
                <a:solidFill>
                  <a:schemeClr val="dk1"/>
                </a:solidFill>
              </a:rPr>
              <a:t>The seed and leaf extracts of  Abelmoschus moschatus possess significant antioxidant activity and could serve as free radical inhibitors.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idx="1" type="subTitle"/>
          </p:nvPr>
        </p:nvSpPr>
        <p:spPr>
          <a:xfrm>
            <a:off x="311700" y="357300"/>
            <a:ext cx="8520600" cy="4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>
                <a:solidFill>
                  <a:schemeClr val="dk1"/>
                </a:solidFill>
              </a:rPr>
              <a:t>2. </a:t>
            </a:r>
            <a:r>
              <a:rPr lang="en-GB">
                <a:solidFill>
                  <a:schemeClr val="accent5"/>
                </a:solidFill>
              </a:rPr>
              <a:t>Antibacterial</a:t>
            </a:r>
            <a:r>
              <a:rPr lang="en-GB">
                <a:solidFill>
                  <a:schemeClr val="dk1"/>
                </a:solidFill>
              </a:rPr>
              <a:t> - The plant possesses moderate antibacterial activity against bacteria and </a:t>
            </a:r>
            <a:r>
              <a:rPr lang="en-GB">
                <a:solidFill>
                  <a:schemeClr val="dk1"/>
                </a:solidFill>
              </a:rPr>
              <a:t>Candida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>
                <a:solidFill>
                  <a:schemeClr val="dk1"/>
                </a:solidFill>
              </a:rPr>
              <a:t>3. </a:t>
            </a:r>
            <a:r>
              <a:rPr lang="en-GB">
                <a:solidFill>
                  <a:schemeClr val="accent5"/>
                </a:solidFill>
              </a:rPr>
              <a:t>Against cancer cell</a:t>
            </a:r>
            <a:r>
              <a:rPr lang="en-GB">
                <a:solidFill>
                  <a:schemeClr val="dk1"/>
                </a:solidFill>
              </a:rPr>
              <a:t> - Hydroalcoholic seed and leaf extracts also exhibited antiproliferative activity against two human cancer cell lines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>
            <p:ph type="title"/>
          </p:nvPr>
        </p:nvSpPr>
        <p:spPr>
          <a:xfrm>
            <a:off x="311700" y="588225"/>
            <a:ext cx="8520600" cy="386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169" name="Google Shape;1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068" y="0"/>
            <a:ext cx="701386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>
            <p:ph type="ctrTitle"/>
          </p:nvPr>
        </p:nvSpPr>
        <p:spPr>
          <a:xfrm>
            <a:off x="311700" y="744575"/>
            <a:ext cx="8520600" cy="361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/>
              <a:t>Thank you ☺️ </a:t>
            </a:r>
            <a:endParaRPr/>
          </a:p>
        </p:txBody>
      </p:sp>
      <p:pic>
        <p:nvPicPr>
          <p:cNvPr id="175" name="Google Shape;17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9098" y="149350"/>
            <a:ext cx="3555201" cy="33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