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F6E8BC2-9104-42E8-A8D9-9A1122560844}">
          <p14:sldIdLst>
            <p14:sldId id="256"/>
            <p14:sldId id="269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70"/>
            <p14:sldId id="271"/>
            <p14:sldId id="272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764BD-7878-41C3-98B5-816139429753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D589B1-8289-40E0-855E-8A41FAAE54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1865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641-BA43-4A7A-89C4-B85C3C71E0BA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6F1D859-69CB-486A-A4A7-51C428509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55188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641-BA43-4A7A-89C4-B85C3C71E0BA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D859-69CB-486A-A4A7-51C428509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96678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641-BA43-4A7A-89C4-B85C3C71E0BA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6F1D859-69CB-486A-A4A7-51C428509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0048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641-BA43-4A7A-89C4-B85C3C71E0BA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6F1D859-69CB-486A-A4A7-51C428509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3803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641-BA43-4A7A-89C4-B85C3C71E0BA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6F1D859-69CB-486A-A4A7-51C428509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39717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641-BA43-4A7A-89C4-B85C3C71E0BA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D859-69CB-486A-A4A7-51C428509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4616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641-BA43-4A7A-89C4-B85C3C71E0BA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D859-69CB-486A-A4A7-51C428509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9739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641-BA43-4A7A-89C4-B85C3C71E0BA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D859-69CB-486A-A4A7-51C428509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4412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641-BA43-4A7A-89C4-B85C3C71E0BA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F1D859-69CB-486A-A4A7-51C428509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8403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641-BA43-4A7A-89C4-B85C3C71E0BA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6F1D859-69CB-486A-A4A7-51C428509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5779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641-BA43-4A7A-89C4-B85C3C71E0BA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6F1D859-69CB-486A-A4A7-51C4285097AF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3949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641-BA43-4A7A-89C4-B85C3C71E0BA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F1D859-69CB-486A-A4A7-51C428509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311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641-BA43-4A7A-89C4-B85C3C71E0BA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F1D859-69CB-486A-A4A7-51C4285097AF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56077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641-BA43-4A7A-89C4-B85C3C71E0BA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F1D859-69CB-486A-A4A7-51C428509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9592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641-BA43-4A7A-89C4-B85C3C71E0BA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D859-69CB-486A-A4A7-51C428509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1771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641-BA43-4A7A-89C4-B85C3C71E0BA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D859-69CB-486A-A4A7-51C428509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9983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4F641-BA43-4A7A-89C4-B85C3C71E0BA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6F1D859-69CB-486A-A4A7-51C428509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6612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A25D6-F9F6-4A80-8509-D4CF694CE1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08F668-5ACC-4C96-B3AC-FA76D8ADB6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D87C4D-62B9-4D9E-9A5F-FDF0346E5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161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C55BDE-4D0E-4BF8-92D1-8242C21285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5" y="1"/>
            <a:ext cx="9248775" cy="24383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4F4756-8AE1-4BBE-A09B-ACAA2B8EE26F}"/>
              </a:ext>
            </a:extLst>
          </p:cNvPr>
          <p:cNvSpPr txBox="1"/>
          <p:nvPr/>
        </p:nvSpPr>
        <p:spPr>
          <a:xfrm>
            <a:off x="2247900" y="142875"/>
            <a:ext cx="89630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>
                <a:solidFill>
                  <a:srgbClr val="00B050"/>
                </a:solidFill>
              </a:rPr>
              <a:t>Classical Categorisation:</a:t>
            </a:r>
          </a:p>
          <a:p>
            <a:endParaRPr lang="en-IN" sz="2400" dirty="0"/>
          </a:p>
          <a:p>
            <a:r>
              <a:rPr lang="en-IN" sz="2400" dirty="0"/>
              <a:t>☺</a:t>
            </a:r>
            <a:r>
              <a:rPr lang="en-IN" sz="2400" dirty="0" err="1"/>
              <a:t>Bhav</a:t>
            </a:r>
            <a:r>
              <a:rPr lang="en-IN" sz="2400" dirty="0"/>
              <a:t> Prakash Nighantu: </a:t>
            </a:r>
            <a:r>
              <a:rPr lang="en-IN" sz="2400" dirty="0" err="1"/>
              <a:t>Vatadi</a:t>
            </a:r>
            <a:r>
              <a:rPr lang="en-IN" sz="2400" dirty="0"/>
              <a:t> </a:t>
            </a:r>
            <a:r>
              <a:rPr lang="en-IN" sz="2400" dirty="0" err="1"/>
              <a:t>Varg</a:t>
            </a:r>
            <a:endParaRPr lang="en-IN" sz="2400" dirty="0"/>
          </a:p>
          <a:p>
            <a:r>
              <a:rPr lang="en-IN" sz="2400" dirty="0"/>
              <a:t>☺</a:t>
            </a:r>
            <a:r>
              <a:rPr lang="en-IN" sz="2400" dirty="0" err="1"/>
              <a:t>Dhanwantri</a:t>
            </a:r>
            <a:r>
              <a:rPr lang="en-IN" sz="2400" dirty="0"/>
              <a:t> Nighantu: </a:t>
            </a:r>
            <a:r>
              <a:rPr lang="en-IN" sz="2400" dirty="0" err="1"/>
              <a:t>Aamradi</a:t>
            </a:r>
            <a:r>
              <a:rPr lang="en-IN" sz="2400" dirty="0"/>
              <a:t> </a:t>
            </a:r>
            <a:r>
              <a:rPr lang="en-IN" sz="2400" dirty="0" err="1"/>
              <a:t>Varg</a:t>
            </a:r>
            <a:endParaRPr lang="en-IN" sz="2400" dirty="0"/>
          </a:p>
          <a:p>
            <a:r>
              <a:rPr lang="en-IN" sz="2400" dirty="0"/>
              <a:t>☺</a:t>
            </a:r>
            <a:r>
              <a:rPr lang="en-IN" sz="2400" dirty="0" err="1"/>
              <a:t>Kaiydev</a:t>
            </a:r>
            <a:r>
              <a:rPr lang="en-IN" sz="2400" dirty="0"/>
              <a:t> Nighantu: </a:t>
            </a:r>
            <a:r>
              <a:rPr lang="en-IN" sz="2400" dirty="0" err="1"/>
              <a:t>Ausadhi</a:t>
            </a:r>
            <a:r>
              <a:rPr lang="en-IN" sz="2400" dirty="0"/>
              <a:t> </a:t>
            </a:r>
            <a:r>
              <a:rPr lang="en-IN" sz="2400" dirty="0" err="1"/>
              <a:t>Varg</a:t>
            </a:r>
            <a:endParaRPr lang="en-IN" sz="2400" dirty="0"/>
          </a:p>
          <a:p>
            <a:r>
              <a:rPr lang="en-IN" sz="2400" dirty="0"/>
              <a:t>☺</a:t>
            </a:r>
            <a:r>
              <a:rPr lang="en-IN" sz="2400" dirty="0" err="1"/>
              <a:t>Madanpal</a:t>
            </a:r>
            <a:r>
              <a:rPr lang="en-IN" sz="2400" dirty="0"/>
              <a:t> Nighantu: </a:t>
            </a:r>
            <a:r>
              <a:rPr lang="en-IN" sz="2400" dirty="0" err="1"/>
              <a:t>Abhayadi</a:t>
            </a:r>
            <a:r>
              <a:rPr lang="en-IN" sz="2400" dirty="0"/>
              <a:t> </a:t>
            </a:r>
            <a:r>
              <a:rPr lang="en-IN" sz="2400" dirty="0" err="1"/>
              <a:t>Varg</a:t>
            </a:r>
            <a:endParaRPr lang="en-IN" sz="2400" dirty="0"/>
          </a:p>
          <a:p>
            <a:r>
              <a:rPr lang="en-IN" sz="2400" dirty="0"/>
              <a:t>☺</a:t>
            </a:r>
            <a:r>
              <a:rPr lang="en-IN" sz="2400" dirty="0" err="1"/>
              <a:t>Astang</a:t>
            </a:r>
            <a:r>
              <a:rPr lang="en-IN" sz="2400" dirty="0"/>
              <a:t> Nighantu: </a:t>
            </a:r>
            <a:r>
              <a:rPr lang="en-IN" sz="2400" dirty="0" err="1"/>
              <a:t>Nyagrodhadi</a:t>
            </a:r>
            <a:r>
              <a:rPr lang="en-IN" sz="2400" dirty="0"/>
              <a:t> </a:t>
            </a:r>
            <a:r>
              <a:rPr lang="en-IN" sz="2400" dirty="0" err="1"/>
              <a:t>Gana</a:t>
            </a:r>
            <a:endParaRPr lang="en-IN" sz="2400" dirty="0"/>
          </a:p>
          <a:p>
            <a:r>
              <a:rPr lang="en-IN" sz="2400" dirty="0"/>
              <a:t>☺</a:t>
            </a:r>
            <a:r>
              <a:rPr lang="en-IN" sz="2400" dirty="0" err="1"/>
              <a:t>Hrudyadipika</a:t>
            </a:r>
            <a:r>
              <a:rPr lang="en-IN" sz="2400" dirty="0"/>
              <a:t> Nighantu: </a:t>
            </a:r>
            <a:r>
              <a:rPr lang="en-IN" sz="2400" dirty="0" err="1"/>
              <a:t>Aekpada</a:t>
            </a:r>
            <a:r>
              <a:rPr lang="en-IN" sz="2400" dirty="0"/>
              <a:t> </a:t>
            </a:r>
            <a:r>
              <a:rPr lang="en-IN" sz="2400" dirty="0" err="1"/>
              <a:t>Varg</a:t>
            </a:r>
            <a:endParaRPr lang="en-IN" sz="2400" dirty="0"/>
          </a:p>
          <a:p>
            <a:r>
              <a:rPr lang="en-IN" sz="2400" dirty="0"/>
              <a:t>☺Nighantu Adarsh (</a:t>
            </a:r>
            <a:r>
              <a:rPr lang="en-IN" sz="2400" dirty="0" err="1"/>
              <a:t>Bappalal</a:t>
            </a:r>
            <a:r>
              <a:rPr lang="en-IN" sz="2400" dirty="0"/>
              <a:t> Vaidya): </a:t>
            </a:r>
            <a:r>
              <a:rPr lang="en-IN" sz="2400" dirty="0" err="1"/>
              <a:t>Vatadi</a:t>
            </a:r>
            <a:r>
              <a:rPr lang="en-IN" sz="2400" dirty="0"/>
              <a:t> </a:t>
            </a:r>
            <a:r>
              <a:rPr lang="en-IN" sz="2400" dirty="0" err="1"/>
              <a:t>Varg</a:t>
            </a:r>
            <a:endParaRPr lang="en-IN" sz="2400" dirty="0"/>
          </a:p>
          <a:p>
            <a:r>
              <a:rPr lang="en-IN" sz="2400" dirty="0"/>
              <a:t>☺Priya Nighantu: </a:t>
            </a:r>
            <a:r>
              <a:rPr lang="en-IN" sz="2400" dirty="0" err="1"/>
              <a:t>Haritkiyadi</a:t>
            </a:r>
            <a:r>
              <a:rPr lang="en-IN" sz="2400" dirty="0"/>
              <a:t> </a:t>
            </a:r>
            <a:r>
              <a:rPr lang="en-IN" sz="2400" dirty="0" err="1"/>
              <a:t>Varg</a:t>
            </a:r>
            <a:endParaRPr lang="en-IN" sz="2400" dirty="0"/>
          </a:p>
          <a:p>
            <a:r>
              <a:rPr lang="en-IN" sz="2400" dirty="0"/>
              <a:t>☺</a:t>
            </a:r>
            <a:r>
              <a:rPr lang="en-IN" sz="2400" dirty="0" err="1"/>
              <a:t>Shaligram</a:t>
            </a:r>
            <a:r>
              <a:rPr lang="en-IN" sz="2400" dirty="0"/>
              <a:t> Nighantu: </a:t>
            </a:r>
            <a:r>
              <a:rPr lang="en-IN" sz="2400" dirty="0" err="1"/>
              <a:t>Vatadi</a:t>
            </a:r>
            <a:r>
              <a:rPr lang="en-IN" sz="2400" dirty="0"/>
              <a:t> </a:t>
            </a:r>
            <a:r>
              <a:rPr lang="en-IN" sz="2400" dirty="0" err="1"/>
              <a:t>Varg</a:t>
            </a:r>
            <a:endParaRPr lang="en-IN" sz="2400" dirty="0"/>
          </a:p>
          <a:p>
            <a:r>
              <a:rPr lang="en-IN" sz="2400" dirty="0"/>
              <a:t>☺</a:t>
            </a:r>
            <a:r>
              <a:rPr lang="en-IN" sz="2400" dirty="0" err="1"/>
              <a:t>Nighantushesh</a:t>
            </a:r>
            <a:r>
              <a:rPr lang="en-IN" sz="2400" dirty="0"/>
              <a:t> (</a:t>
            </a:r>
            <a:r>
              <a:rPr lang="en-IN" sz="2400" dirty="0" err="1"/>
              <a:t>Hemchandra</a:t>
            </a:r>
            <a:r>
              <a:rPr lang="en-IN" sz="2400" dirty="0"/>
              <a:t> Suri): </a:t>
            </a:r>
            <a:r>
              <a:rPr lang="en-IN" sz="2400" dirty="0" err="1"/>
              <a:t>Gulmakand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0049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DCD04-9565-4278-A34B-025918FAA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76200"/>
            <a:ext cx="8911687" cy="676275"/>
          </a:xfrm>
        </p:spPr>
        <p:txBody>
          <a:bodyPr>
            <a:normAutofit/>
          </a:bodyPr>
          <a:lstStyle/>
          <a:p>
            <a:pPr algn="just"/>
            <a:r>
              <a:rPr lang="en-IN" dirty="0">
                <a:solidFill>
                  <a:srgbClr val="00B050"/>
                </a:solidFill>
              </a:rPr>
              <a:t>                          </a:t>
            </a:r>
            <a:r>
              <a:rPr lang="hi-IN" b="1" u="sng" dirty="0">
                <a:solidFill>
                  <a:srgbClr val="00B050"/>
                </a:solidFill>
              </a:rPr>
              <a:t>पीपल</a:t>
            </a:r>
            <a:endParaRPr lang="en-IN" b="1" u="sng" dirty="0">
              <a:solidFill>
                <a:srgbClr val="00B05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AC5753-5CE8-4072-A8B7-F824C9E0AE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625" y="866775"/>
            <a:ext cx="6124575" cy="33528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A8B61B-AD05-49D4-B233-CEDBAB88CC8F}"/>
              </a:ext>
            </a:extLst>
          </p:cNvPr>
          <p:cNvSpPr txBox="1"/>
          <p:nvPr/>
        </p:nvSpPr>
        <p:spPr>
          <a:xfrm>
            <a:off x="2414587" y="5162550"/>
            <a:ext cx="73628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/>
              <a:t>Family: </a:t>
            </a:r>
            <a:r>
              <a:rPr lang="en-IN" sz="3200" dirty="0" err="1"/>
              <a:t>Moraceae</a:t>
            </a:r>
            <a:endParaRPr lang="en-IN" sz="3200" dirty="0"/>
          </a:p>
          <a:p>
            <a:r>
              <a:rPr lang="en-IN" sz="3200" b="1" dirty="0"/>
              <a:t>Botanical Name: </a:t>
            </a:r>
            <a:r>
              <a:rPr lang="en-IN" sz="3200" dirty="0"/>
              <a:t>Ficus religiosa L.</a:t>
            </a:r>
          </a:p>
        </p:txBody>
      </p:sp>
    </p:spTree>
    <p:extLst>
      <p:ext uri="{BB962C8B-B14F-4D97-AF65-F5344CB8AC3E}">
        <p14:creationId xmlns:p14="http://schemas.microsoft.com/office/powerpoint/2010/main" val="4105886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3FF67F52-FFF5-4055-886E-6607C02A2C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675" y="1"/>
            <a:ext cx="10458450" cy="2381250"/>
          </a:xfr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2894144-CA3F-41EC-AF07-B1166EB6FFEA}"/>
              </a:ext>
            </a:extLst>
          </p:cNvPr>
          <p:cNvSpPr txBox="1"/>
          <p:nvPr/>
        </p:nvSpPr>
        <p:spPr>
          <a:xfrm>
            <a:off x="1962149" y="469673"/>
            <a:ext cx="9553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/>
              <a:t>बोधिद्रुः पिप्पलो अश्वत्थश्च चल पत्रो गजाशनः।</a:t>
            </a:r>
          </a:p>
          <a:p>
            <a:r>
              <a:rPr lang="hi-IN" sz="2400" dirty="0"/>
              <a:t>पिप्पलो दुर्जरः शीतः पित्त श्लेषम व्रणास्रजित् ।</a:t>
            </a:r>
          </a:p>
          <a:p>
            <a:r>
              <a:rPr lang="hi-IN" sz="2400" dirty="0"/>
              <a:t>गुरू तुवरको रूक्षो वर्ण्यो योनि विशोधनः ।।</a:t>
            </a:r>
          </a:p>
          <a:p>
            <a:r>
              <a:rPr lang="hi-IN" sz="2400" dirty="0"/>
              <a:t>                   </a:t>
            </a:r>
            <a:r>
              <a:rPr lang="en-IN" sz="2400" dirty="0"/>
              <a:t>            </a:t>
            </a:r>
            <a:r>
              <a:rPr lang="hi-IN" sz="1400" dirty="0"/>
              <a:t>भा</a:t>
            </a:r>
            <a:r>
              <a:rPr lang="en-IN" sz="1400" dirty="0"/>
              <a:t>o</a:t>
            </a:r>
            <a:r>
              <a:rPr lang="hi-IN" sz="1400" dirty="0"/>
              <a:t>प्र</a:t>
            </a:r>
            <a:r>
              <a:rPr lang="en-IN" sz="1400" dirty="0"/>
              <a:t>o</a:t>
            </a:r>
            <a:r>
              <a:rPr lang="hi-IN" sz="1400" dirty="0"/>
              <a:t>नि</a:t>
            </a:r>
            <a:r>
              <a:rPr lang="en-IN" sz="1400" dirty="0"/>
              <a:t>o </a:t>
            </a:r>
            <a:r>
              <a:rPr lang="hi-IN" sz="1400" dirty="0"/>
              <a:t>वटादी वर्ग</a:t>
            </a:r>
            <a:r>
              <a:rPr lang="en-IN" sz="1400" dirty="0"/>
              <a:t> (</a:t>
            </a:r>
            <a:r>
              <a:rPr lang="hi-IN" sz="1400" dirty="0"/>
              <a:t>3</a:t>
            </a:r>
            <a:r>
              <a:rPr lang="en-IN" sz="1400" dirty="0"/>
              <a:t>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99BDD7-D7B4-4CB7-A6F6-CA2C700E309A}"/>
              </a:ext>
            </a:extLst>
          </p:cNvPr>
          <p:cNvSpPr txBox="1"/>
          <p:nvPr/>
        </p:nvSpPr>
        <p:spPr>
          <a:xfrm>
            <a:off x="1962150" y="3267075"/>
            <a:ext cx="95535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above shloka explains the synonyms, properties, and actions of the tree </a:t>
            </a:r>
            <a:r>
              <a:rPr lang="en-US" sz="2400" dirty="0" err="1"/>
              <a:t>Pippal</a:t>
            </a:r>
            <a:r>
              <a:rPr lang="en-US" sz="2400" dirty="0"/>
              <a:t>. The synonyms of </a:t>
            </a:r>
            <a:r>
              <a:rPr lang="en-US" sz="2400" dirty="0" err="1"/>
              <a:t>Pippal</a:t>
            </a:r>
            <a:r>
              <a:rPr lang="en-US" sz="2400" dirty="0"/>
              <a:t> are </a:t>
            </a:r>
            <a:r>
              <a:rPr lang="en-US" sz="2400" dirty="0" err="1"/>
              <a:t>Bodhidru</a:t>
            </a:r>
            <a:r>
              <a:rPr lang="en-US" sz="2400" dirty="0"/>
              <a:t>, </a:t>
            </a:r>
            <a:r>
              <a:rPr lang="en-US" sz="2400" dirty="0" err="1"/>
              <a:t>Pippal</a:t>
            </a:r>
            <a:r>
              <a:rPr lang="en-US" sz="2400" dirty="0"/>
              <a:t>, </a:t>
            </a:r>
            <a:r>
              <a:rPr lang="en-US" sz="2400" dirty="0" err="1"/>
              <a:t>Asvattha</a:t>
            </a:r>
            <a:r>
              <a:rPr lang="en-US" sz="2400" dirty="0"/>
              <a:t>, </a:t>
            </a:r>
            <a:r>
              <a:rPr lang="en-US" sz="2400" dirty="0" err="1"/>
              <a:t>Chalapatra</a:t>
            </a:r>
            <a:r>
              <a:rPr lang="en-US" sz="2400" dirty="0"/>
              <a:t>, and </a:t>
            </a:r>
            <a:r>
              <a:rPr lang="en-US" sz="2400" dirty="0" err="1"/>
              <a:t>Gajasana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Pippal</a:t>
            </a:r>
            <a:r>
              <a:rPr lang="en-US" sz="2400" dirty="0"/>
              <a:t> is difficult to digest, cold in potency, cures the diseases of pitta, </a:t>
            </a:r>
            <a:r>
              <a:rPr lang="en-US" sz="2400" dirty="0" err="1"/>
              <a:t>Sleshma</a:t>
            </a:r>
            <a:r>
              <a:rPr lang="en-US" sz="2400" dirty="0"/>
              <a:t>, and </a:t>
            </a:r>
            <a:r>
              <a:rPr lang="en-US" sz="2400" dirty="0" err="1"/>
              <a:t>Rakta</a:t>
            </a:r>
            <a:r>
              <a:rPr lang="en-US" sz="2400" dirty="0"/>
              <a:t>, and heals ulcers. It is heavy in action, astringent in taste, drying promotes complexion, and cures the diseases of female external genitalia.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224022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D416BC-1C30-48BE-AF7C-4842298962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"/>
            <a:ext cx="9705975" cy="22193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94F757-F7F3-4A42-9095-B30F426133F6}"/>
              </a:ext>
            </a:extLst>
          </p:cNvPr>
          <p:cNvSpPr txBox="1"/>
          <p:nvPr/>
        </p:nvSpPr>
        <p:spPr>
          <a:xfrm>
            <a:off x="1943100" y="361950"/>
            <a:ext cx="97059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Morphological features as per Bhava </a:t>
            </a:r>
            <a:r>
              <a:rPr lang="en-US" sz="2400" b="1" u="sng" dirty="0" err="1"/>
              <a:t>Prakasha</a:t>
            </a:r>
            <a:r>
              <a:rPr lang="en-US" sz="2400" b="1" u="sng" dirty="0"/>
              <a:t> Nighantu: </a:t>
            </a:r>
          </a:p>
          <a:p>
            <a:endParaRPr lang="en-US" sz="2400" b="1" dirty="0"/>
          </a:p>
          <a:p>
            <a:r>
              <a:rPr lang="en-US" sz="2400" dirty="0"/>
              <a:t>☺It is a very large tree. </a:t>
            </a:r>
          </a:p>
          <a:p>
            <a:r>
              <a:rPr lang="en-US" sz="2400" dirty="0"/>
              <a:t>☺Aerial roots may be or may not be there</a:t>
            </a:r>
            <a:r>
              <a:rPr lang="en-US" sz="2400"/>
              <a:t>.  </a:t>
            </a:r>
            <a:endParaRPr lang="en-US" sz="2400" dirty="0"/>
          </a:p>
          <a:p>
            <a:r>
              <a:rPr lang="en-US" sz="2400" dirty="0"/>
              <a:t>☺Leaves- ovate, the apex is caudate. </a:t>
            </a:r>
          </a:p>
          <a:p>
            <a:r>
              <a:rPr lang="en-US" sz="2400" dirty="0"/>
              <a:t>☺Fruit-figs, in axillary pairs, sessile, dark purple when ripe.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468727-C1E7-459D-AD88-E3363467773A}"/>
              </a:ext>
            </a:extLst>
          </p:cNvPr>
          <p:cNvSpPr txBox="1"/>
          <p:nvPr/>
        </p:nvSpPr>
        <p:spPr>
          <a:xfrm>
            <a:off x="1943100" y="2848899"/>
            <a:ext cx="955357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/>
              <a:t>Ayurvedic properties of </a:t>
            </a:r>
            <a:r>
              <a:rPr lang="en-IN" sz="2400" b="1" u="sng" dirty="0" err="1"/>
              <a:t>Peepal</a:t>
            </a:r>
            <a:r>
              <a:rPr lang="en-IN" sz="2400" b="1" u="sng" dirty="0"/>
              <a:t>:</a:t>
            </a:r>
          </a:p>
          <a:p>
            <a:endParaRPr lang="en-IN" sz="2400" b="1" dirty="0"/>
          </a:p>
          <a:p>
            <a:r>
              <a:rPr lang="en-IN" sz="2400" dirty="0"/>
              <a:t>☺Rasa (Taste) - Kashaya (astringent), Madhura (sweet)</a:t>
            </a:r>
          </a:p>
          <a:p>
            <a:r>
              <a:rPr lang="en-IN" sz="2400" dirty="0"/>
              <a:t>☺Guna (Virtue) - Guru (heavy), </a:t>
            </a:r>
            <a:r>
              <a:rPr lang="en-IN" sz="2400" dirty="0" err="1"/>
              <a:t>Ruksha</a:t>
            </a:r>
            <a:r>
              <a:rPr lang="en-IN" sz="2400" dirty="0"/>
              <a:t> (dry)</a:t>
            </a:r>
          </a:p>
          <a:p>
            <a:r>
              <a:rPr lang="en-IN" sz="2400" dirty="0"/>
              <a:t>☺</a:t>
            </a:r>
            <a:r>
              <a:rPr lang="en-IN" sz="2400" dirty="0" err="1"/>
              <a:t>Virya</a:t>
            </a:r>
            <a:r>
              <a:rPr lang="en-IN" sz="2400" dirty="0"/>
              <a:t> (potency) - </a:t>
            </a:r>
            <a:r>
              <a:rPr lang="en-IN" sz="2400" dirty="0" err="1"/>
              <a:t>Sheeta</a:t>
            </a:r>
            <a:r>
              <a:rPr lang="en-IN" sz="2400" dirty="0"/>
              <a:t> (cold potency)</a:t>
            </a:r>
          </a:p>
          <a:p>
            <a:r>
              <a:rPr lang="en-IN" sz="2400" dirty="0"/>
              <a:t>☺</a:t>
            </a:r>
            <a:r>
              <a:rPr lang="en-IN" sz="2400" dirty="0" err="1"/>
              <a:t>Vipaka</a:t>
            </a:r>
            <a:r>
              <a:rPr lang="en-IN" sz="2400" dirty="0"/>
              <a:t> (post-digestion) - </a:t>
            </a:r>
            <a:r>
              <a:rPr lang="en-IN" sz="2400" dirty="0" err="1"/>
              <a:t>Katu</a:t>
            </a:r>
            <a:r>
              <a:rPr lang="en-IN" sz="2400" dirty="0"/>
              <a:t> (bitter)</a:t>
            </a:r>
          </a:p>
          <a:p>
            <a:r>
              <a:rPr lang="en-IN" sz="2400" dirty="0"/>
              <a:t>☺Karma (Action)- </a:t>
            </a:r>
            <a:r>
              <a:rPr lang="en-IN" sz="2400" dirty="0" err="1"/>
              <a:t>Kapha</a:t>
            </a:r>
            <a:r>
              <a:rPr lang="en-IN" sz="2400" dirty="0"/>
              <a:t> - Pitta </a:t>
            </a:r>
            <a:r>
              <a:rPr lang="en-IN" sz="2400" dirty="0" err="1"/>
              <a:t>Shamaka</a:t>
            </a:r>
            <a:endParaRPr lang="en-IN" sz="2400" dirty="0"/>
          </a:p>
          <a:p>
            <a:endParaRPr lang="en-IN" sz="2400" u="sng" dirty="0"/>
          </a:p>
          <a:p>
            <a:r>
              <a:rPr lang="en-IN" sz="2400" b="1" u="sng" dirty="0"/>
              <a:t>Distribution &amp; </a:t>
            </a:r>
            <a:r>
              <a:rPr lang="en-IN" sz="2400" b="1" u="sng" dirty="0" err="1"/>
              <a:t>Habitate</a:t>
            </a:r>
            <a:r>
              <a:rPr lang="en-IN" sz="2400" b="1" u="sng" dirty="0"/>
              <a:t>:</a:t>
            </a:r>
          </a:p>
          <a:p>
            <a:r>
              <a:rPr lang="en-IN" sz="2400" dirty="0"/>
              <a:t>☺All over </a:t>
            </a:r>
            <a:r>
              <a:rPr lang="en-IN" sz="2400" dirty="0" err="1"/>
              <a:t>india</a:t>
            </a:r>
            <a:endParaRPr lang="en-IN" sz="2400" dirty="0"/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606628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C68E52-ADF3-4DBB-B07F-16ED8A3D46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176" y="1"/>
            <a:ext cx="9620250" cy="29146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3FB44A-4DB8-42E4-8D09-24148BCA57AF}"/>
              </a:ext>
            </a:extLst>
          </p:cNvPr>
          <p:cNvSpPr txBox="1"/>
          <p:nvPr/>
        </p:nvSpPr>
        <p:spPr>
          <a:xfrm>
            <a:off x="2085975" y="390525"/>
            <a:ext cx="9315451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/>
              <a:t>Synonyms:</a:t>
            </a:r>
            <a:endParaRPr lang="hi-IN" sz="2400" b="1" u="sng" dirty="0"/>
          </a:p>
          <a:p>
            <a:endParaRPr lang="en-IN" sz="2400" dirty="0"/>
          </a:p>
          <a:p>
            <a:r>
              <a:rPr lang="en-IN" sz="2400" dirty="0"/>
              <a:t>☺</a:t>
            </a:r>
            <a:r>
              <a:rPr lang="hi-IN" sz="2400" dirty="0"/>
              <a:t>बोधिद्रु</a:t>
            </a:r>
            <a:r>
              <a:rPr lang="en-IN" sz="2400" dirty="0"/>
              <a:t> ~</a:t>
            </a:r>
            <a:r>
              <a:rPr lang="hi-IN" sz="2400" dirty="0"/>
              <a:t> गौतमस्य बोधप्रदः।</a:t>
            </a:r>
          </a:p>
          <a:p>
            <a:r>
              <a:rPr lang="en-US" sz="2400" dirty="0"/>
              <a:t>    Gautam Buddha attained enlightenment while meditating</a:t>
            </a:r>
          </a:p>
          <a:p>
            <a:r>
              <a:rPr lang="en-US" sz="2400" dirty="0"/>
              <a:t>    under the </a:t>
            </a:r>
            <a:r>
              <a:rPr lang="en-US" sz="2400" dirty="0" err="1"/>
              <a:t>peepal</a:t>
            </a:r>
            <a:r>
              <a:rPr lang="en-US" sz="2400" dirty="0"/>
              <a:t> tree.</a:t>
            </a:r>
          </a:p>
          <a:p>
            <a:endParaRPr lang="en-US" sz="2400" dirty="0"/>
          </a:p>
          <a:p>
            <a:r>
              <a:rPr lang="en-US" sz="2400" dirty="0"/>
              <a:t>☺</a:t>
            </a:r>
            <a:r>
              <a:rPr lang="hi-IN" sz="2400" dirty="0"/>
              <a:t>पिप्पल</a:t>
            </a:r>
            <a:r>
              <a:rPr lang="en-IN" sz="2400" dirty="0"/>
              <a:t> ~ </a:t>
            </a:r>
            <a:r>
              <a:rPr lang="hi-IN" sz="2400" dirty="0"/>
              <a:t>सूक्ष्मफलः।</a:t>
            </a:r>
          </a:p>
          <a:p>
            <a:r>
              <a:rPr lang="en-IN" sz="2400" dirty="0"/>
              <a:t>    Fruits are small.</a:t>
            </a:r>
          </a:p>
          <a:p>
            <a:endParaRPr lang="en-IN" sz="2400" dirty="0"/>
          </a:p>
          <a:p>
            <a:r>
              <a:rPr lang="en-IN" sz="2400" dirty="0"/>
              <a:t>☺</a:t>
            </a:r>
            <a:r>
              <a:rPr lang="hi-IN" sz="2400" dirty="0"/>
              <a:t>अश्वत्थ</a:t>
            </a:r>
            <a:r>
              <a:rPr lang="en-IN" sz="2400" dirty="0"/>
              <a:t> ~ </a:t>
            </a:r>
            <a:r>
              <a:rPr lang="hi-IN" sz="2400" dirty="0"/>
              <a:t>अश्व इव तिष्ठत्यस्मात् वाजीकरत्वात।</a:t>
            </a:r>
          </a:p>
          <a:p>
            <a:r>
              <a:rPr lang="en-IN" sz="2400" dirty="0"/>
              <a:t>    Used as aphrodisiac.</a:t>
            </a:r>
          </a:p>
          <a:p>
            <a:endParaRPr lang="en-IN" sz="2400" dirty="0"/>
          </a:p>
          <a:p>
            <a:r>
              <a:rPr lang="en-IN" sz="2400" dirty="0"/>
              <a:t>☺</a:t>
            </a:r>
            <a:r>
              <a:rPr lang="hi-IN" sz="2400" dirty="0"/>
              <a:t>चलपत्र</a:t>
            </a:r>
            <a:r>
              <a:rPr lang="en-IN" sz="2400" dirty="0"/>
              <a:t> ~ </a:t>
            </a:r>
            <a:r>
              <a:rPr lang="hi-IN" sz="2400" dirty="0"/>
              <a:t>चलानि पत्राण्यस्य।</a:t>
            </a:r>
          </a:p>
          <a:p>
            <a:r>
              <a:rPr lang="en-IN" sz="2400" dirty="0"/>
              <a:t>    Leaves are constantly shaking.</a:t>
            </a:r>
          </a:p>
          <a:p>
            <a:endParaRPr lang="en-IN" sz="2400" dirty="0"/>
          </a:p>
          <a:p>
            <a:r>
              <a:rPr lang="en-IN" sz="2400" dirty="0"/>
              <a:t>☺</a:t>
            </a:r>
            <a:r>
              <a:rPr lang="hi-IN" sz="2400" dirty="0"/>
              <a:t>गजाशन</a:t>
            </a:r>
            <a:r>
              <a:rPr lang="en-IN" sz="2400" dirty="0"/>
              <a:t> ~ </a:t>
            </a:r>
            <a:r>
              <a:rPr lang="hi-IN" sz="2400" dirty="0"/>
              <a:t>गजैरश्यते भक्ष्यत इति।</a:t>
            </a:r>
          </a:p>
          <a:p>
            <a:r>
              <a:rPr lang="en-IN" sz="2400" dirty="0"/>
              <a:t>    Leaves are eaten by elephant.</a:t>
            </a:r>
          </a:p>
        </p:txBody>
      </p:sp>
    </p:spTree>
    <p:extLst>
      <p:ext uri="{BB962C8B-B14F-4D97-AF65-F5344CB8AC3E}">
        <p14:creationId xmlns:p14="http://schemas.microsoft.com/office/powerpoint/2010/main" val="2023748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438E17-361E-43B3-935F-3DA6B52EB9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950" y="1"/>
            <a:ext cx="9467850" cy="23717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0AAA61-9EA3-43E2-B2DD-39CE069A5DDC}"/>
              </a:ext>
            </a:extLst>
          </p:cNvPr>
          <p:cNvSpPr txBox="1"/>
          <p:nvPr/>
        </p:nvSpPr>
        <p:spPr>
          <a:xfrm>
            <a:off x="1885950" y="495300"/>
            <a:ext cx="946785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/>
              <a:t>Karma (Action)- </a:t>
            </a:r>
            <a:r>
              <a:rPr lang="en-IN" sz="2400" b="1" u="sng" dirty="0" err="1"/>
              <a:t>Kapha</a:t>
            </a:r>
            <a:r>
              <a:rPr lang="en-IN" sz="2400" b="1" u="sng" dirty="0"/>
              <a:t> - Pitta </a:t>
            </a:r>
            <a:r>
              <a:rPr lang="en-IN" sz="2400" b="1" u="sng" dirty="0" err="1"/>
              <a:t>Shamaka</a:t>
            </a:r>
            <a:endParaRPr lang="en-IN" sz="2400" b="1" u="sng" dirty="0"/>
          </a:p>
          <a:p>
            <a:endParaRPr lang="en-IN" sz="2400" b="1" dirty="0"/>
          </a:p>
          <a:p>
            <a:r>
              <a:rPr lang="en-IN" sz="2400" dirty="0"/>
              <a:t>☺</a:t>
            </a:r>
            <a:r>
              <a:rPr lang="en-IN" sz="2400" dirty="0" err="1"/>
              <a:t>Kapha</a:t>
            </a:r>
            <a:r>
              <a:rPr lang="en-IN" sz="2400" dirty="0"/>
              <a:t> Hara because of Kashaya Rasa and </a:t>
            </a:r>
            <a:r>
              <a:rPr lang="en-IN" sz="2400" dirty="0" err="1"/>
              <a:t>Katu</a:t>
            </a:r>
            <a:r>
              <a:rPr lang="en-IN" sz="2400" dirty="0"/>
              <a:t> </a:t>
            </a:r>
            <a:r>
              <a:rPr lang="en-IN" sz="2400" dirty="0" err="1"/>
              <a:t>Vipaka</a:t>
            </a:r>
            <a:r>
              <a:rPr lang="en-IN" sz="2400" dirty="0"/>
              <a:t>.</a:t>
            </a:r>
          </a:p>
          <a:p>
            <a:r>
              <a:rPr lang="en-IN" sz="2400" dirty="0"/>
              <a:t>☺Pitta Hara because of </a:t>
            </a:r>
            <a:r>
              <a:rPr lang="en-IN" sz="2400" dirty="0" err="1"/>
              <a:t>Sheeta</a:t>
            </a:r>
            <a:r>
              <a:rPr lang="en-IN" sz="2400" dirty="0"/>
              <a:t> </a:t>
            </a:r>
            <a:r>
              <a:rPr lang="en-IN" sz="2400" dirty="0" err="1"/>
              <a:t>Virya</a:t>
            </a:r>
            <a:r>
              <a:rPr lang="en-IN" sz="2400" dirty="0"/>
              <a:t>, Madhura Rasa and</a:t>
            </a:r>
          </a:p>
          <a:p>
            <a:r>
              <a:rPr lang="en-IN" sz="2400" dirty="0"/>
              <a:t>    Kashaya Rasa. </a:t>
            </a:r>
          </a:p>
          <a:p>
            <a:r>
              <a:rPr lang="en-IN" sz="2400" dirty="0"/>
              <a:t>☺</a:t>
            </a:r>
            <a:r>
              <a:rPr lang="en-IN" sz="2400" dirty="0" err="1"/>
              <a:t>Twak</a:t>
            </a:r>
            <a:r>
              <a:rPr lang="en-IN" sz="2400" dirty="0"/>
              <a:t> ( Bark): </a:t>
            </a:r>
            <a:r>
              <a:rPr lang="en-IN" sz="2400" dirty="0" err="1"/>
              <a:t>Mutrasangrahniya</a:t>
            </a:r>
            <a:r>
              <a:rPr lang="en-IN" sz="2400" dirty="0"/>
              <a:t>, </a:t>
            </a:r>
            <a:r>
              <a:rPr lang="en-IN" sz="2400" dirty="0" err="1"/>
              <a:t>Stambhana</a:t>
            </a:r>
            <a:r>
              <a:rPr lang="en-IN" sz="2400" dirty="0"/>
              <a:t>.</a:t>
            </a:r>
          </a:p>
          <a:p>
            <a:r>
              <a:rPr lang="en-IN" sz="2400" dirty="0"/>
              <a:t>☺</a:t>
            </a:r>
            <a:r>
              <a:rPr lang="en-IN" sz="2400" dirty="0" err="1"/>
              <a:t>Pakva</a:t>
            </a:r>
            <a:r>
              <a:rPr lang="en-IN" sz="2400" dirty="0"/>
              <a:t> </a:t>
            </a:r>
            <a:r>
              <a:rPr lang="en-IN" sz="2400" dirty="0" err="1"/>
              <a:t>phala</a:t>
            </a:r>
            <a:r>
              <a:rPr lang="en-IN" sz="2400" dirty="0"/>
              <a:t> ( Ripe fruit): </a:t>
            </a:r>
            <a:r>
              <a:rPr lang="en-IN" sz="2400" dirty="0" err="1"/>
              <a:t>Snehana</a:t>
            </a:r>
            <a:r>
              <a:rPr lang="en-IN" sz="2400" dirty="0"/>
              <a:t>.</a:t>
            </a:r>
          </a:p>
          <a:p>
            <a:r>
              <a:rPr lang="en-IN" sz="2400" dirty="0"/>
              <a:t>☺</a:t>
            </a:r>
            <a:r>
              <a:rPr lang="en-IN" sz="2400" dirty="0" err="1"/>
              <a:t>Twak</a:t>
            </a:r>
            <a:r>
              <a:rPr lang="en-IN" sz="2400" dirty="0"/>
              <a:t> (Bark): </a:t>
            </a:r>
            <a:r>
              <a:rPr lang="en-IN" sz="2400" dirty="0" err="1"/>
              <a:t>Anulomana</a:t>
            </a:r>
            <a:r>
              <a:rPr lang="en-IN" sz="2400" dirty="0"/>
              <a:t>- </a:t>
            </a:r>
            <a:r>
              <a:rPr lang="en-IN" sz="2400" dirty="0" err="1"/>
              <a:t>Mridu</a:t>
            </a:r>
            <a:r>
              <a:rPr lang="en-IN" sz="2400" dirty="0"/>
              <a:t> </a:t>
            </a:r>
            <a:r>
              <a:rPr lang="en-IN" sz="2400" dirty="0" err="1"/>
              <a:t>Rechana</a:t>
            </a:r>
            <a:r>
              <a:rPr lang="en-IN" sz="2400" dirty="0"/>
              <a:t>, </a:t>
            </a:r>
            <a:r>
              <a:rPr lang="en-IN" sz="2400" dirty="0" err="1"/>
              <a:t>Raktasodhaka</a:t>
            </a:r>
            <a:r>
              <a:rPr lang="en-IN" sz="2400" dirty="0"/>
              <a:t>,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Rakta</a:t>
            </a:r>
            <a:r>
              <a:rPr lang="en-IN" sz="2400" dirty="0"/>
              <a:t> Pitta </a:t>
            </a:r>
            <a:r>
              <a:rPr lang="en-IN" sz="2400" dirty="0" err="1"/>
              <a:t>Shamaka</a:t>
            </a:r>
            <a:r>
              <a:rPr lang="en-IN" sz="2400" dirty="0"/>
              <a:t>, </a:t>
            </a:r>
            <a:r>
              <a:rPr lang="en-IN" sz="2400" dirty="0" err="1"/>
              <a:t>Kaphaghna-svasahara</a:t>
            </a:r>
            <a:r>
              <a:rPr lang="en-IN" sz="2400" dirty="0"/>
              <a:t>.</a:t>
            </a:r>
          </a:p>
          <a:p>
            <a:r>
              <a:rPr lang="en-IN" sz="2400" dirty="0"/>
              <a:t>☺</a:t>
            </a:r>
            <a:r>
              <a:rPr lang="en-IN" sz="2400" dirty="0" err="1"/>
              <a:t>Pakva</a:t>
            </a:r>
            <a:r>
              <a:rPr lang="en-IN" sz="2400" dirty="0"/>
              <a:t> </a:t>
            </a:r>
            <a:r>
              <a:rPr lang="en-IN" sz="2400" dirty="0" err="1"/>
              <a:t>phala</a:t>
            </a:r>
            <a:r>
              <a:rPr lang="en-IN" sz="2400" dirty="0"/>
              <a:t> (Ripe fruit): </a:t>
            </a:r>
            <a:r>
              <a:rPr lang="en-IN" sz="2400" dirty="0" err="1"/>
              <a:t>Varnya</a:t>
            </a:r>
            <a:r>
              <a:rPr lang="en-IN" sz="2400" dirty="0"/>
              <a:t>- </a:t>
            </a:r>
            <a:r>
              <a:rPr lang="en-IN" sz="2400" dirty="0" err="1"/>
              <a:t>Tvacya</a:t>
            </a:r>
            <a:r>
              <a:rPr lang="en-IN" sz="2400" dirty="0"/>
              <a:t>, </a:t>
            </a:r>
            <a:r>
              <a:rPr lang="en-IN" sz="2400" dirty="0" err="1"/>
              <a:t>Vranaropana</a:t>
            </a:r>
            <a:r>
              <a:rPr lang="en-IN" sz="2400" dirty="0"/>
              <a:t>,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Vedana</a:t>
            </a:r>
            <a:r>
              <a:rPr lang="en-IN" sz="2400" dirty="0"/>
              <a:t> </a:t>
            </a:r>
            <a:r>
              <a:rPr lang="en-IN" sz="2400" dirty="0" err="1"/>
              <a:t>Sthapana</a:t>
            </a:r>
            <a:r>
              <a:rPr lang="en-IN" sz="2400" dirty="0"/>
              <a:t>, </a:t>
            </a:r>
            <a:r>
              <a:rPr lang="en-IN" sz="2400" dirty="0" err="1"/>
              <a:t>Sothahara</a:t>
            </a:r>
            <a:r>
              <a:rPr lang="en-IN" sz="2400" dirty="0"/>
              <a:t>, </a:t>
            </a:r>
            <a:r>
              <a:rPr lang="en-IN" sz="2400" dirty="0" err="1"/>
              <a:t>Raktarodhaka</a:t>
            </a:r>
            <a:r>
              <a:rPr lang="en-IN" sz="2400" dirty="0"/>
              <a:t>,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Yonivisodhana</a:t>
            </a:r>
            <a:r>
              <a:rPr lang="en-IN" sz="2400" dirty="0"/>
              <a:t>, </a:t>
            </a:r>
            <a:r>
              <a:rPr lang="en-IN" sz="2400" dirty="0" err="1"/>
              <a:t>Daha</a:t>
            </a:r>
            <a:r>
              <a:rPr lang="en-IN" sz="2400" dirty="0"/>
              <a:t> </a:t>
            </a:r>
            <a:r>
              <a:rPr lang="en-IN" sz="2400" dirty="0" err="1"/>
              <a:t>Praashamana</a:t>
            </a:r>
            <a:r>
              <a:rPr lang="en-IN" sz="2400" dirty="0"/>
              <a:t>, </a:t>
            </a:r>
            <a:r>
              <a:rPr lang="en-IN" sz="2400" dirty="0" err="1"/>
              <a:t>Trishna</a:t>
            </a:r>
            <a:r>
              <a:rPr lang="en-IN" sz="2400" dirty="0"/>
              <a:t> Hara, </a:t>
            </a:r>
            <a:r>
              <a:rPr lang="en-IN" sz="2400" dirty="0" err="1"/>
              <a:t>Rocana</a:t>
            </a:r>
            <a:r>
              <a:rPr lang="en-IN" sz="2400" dirty="0"/>
              <a:t>,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Chardi</a:t>
            </a:r>
            <a:r>
              <a:rPr lang="en-IN" sz="2400" dirty="0"/>
              <a:t> Ghana.</a:t>
            </a:r>
          </a:p>
          <a:p>
            <a:r>
              <a:rPr lang="en-IN" sz="2400" dirty="0"/>
              <a:t>☺</a:t>
            </a:r>
            <a:r>
              <a:rPr lang="en-IN" sz="2400" dirty="0" err="1"/>
              <a:t>Garbhasthapana</a:t>
            </a:r>
            <a:r>
              <a:rPr lang="en-IN" sz="2400" dirty="0"/>
              <a:t>, </a:t>
            </a:r>
            <a:r>
              <a:rPr lang="en-IN" sz="2400" dirty="0" err="1"/>
              <a:t>Vajikarana</a:t>
            </a:r>
            <a:r>
              <a:rPr lang="en-IN" sz="2400" dirty="0"/>
              <a:t>, </a:t>
            </a:r>
            <a:r>
              <a:rPr lang="en-IN" sz="2400" dirty="0" err="1"/>
              <a:t>Visaghna</a:t>
            </a:r>
            <a:r>
              <a:rPr lang="en-IN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594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8C919B-75EF-4CDF-B71F-8F1C2CE99C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99" y="1"/>
            <a:ext cx="9401175" cy="23431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08B3AD-5E8E-4DD1-9896-1C0518A8D2B7}"/>
              </a:ext>
            </a:extLst>
          </p:cNvPr>
          <p:cNvSpPr txBox="1"/>
          <p:nvPr/>
        </p:nvSpPr>
        <p:spPr>
          <a:xfrm>
            <a:off x="1981199" y="2466974"/>
            <a:ext cx="94011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 Therapeutic uses:</a:t>
            </a:r>
          </a:p>
          <a:p>
            <a:endParaRPr lang="en-US" sz="2400" b="1" dirty="0"/>
          </a:p>
          <a:p>
            <a:r>
              <a:rPr lang="en-US" sz="2400" dirty="0"/>
              <a:t>☺Fruits, root and stem bark are used with milk as an aphrodisiac.</a:t>
            </a:r>
          </a:p>
          <a:p>
            <a:r>
              <a:rPr lang="en-US" sz="2400" dirty="0"/>
              <a:t>☺Ash of the stem bark is used in bronchial asthma.</a:t>
            </a:r>
          </a:p>
          <a:p>
            <a:r>
              <a:rPr lang="en-US" sz="2400" dirty="0"/>
              <a:t>☺Decoction of the bark is used to wash septic wounds.</a:t>
            </a:r>
            <a:endParaRPr lang="en-IN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F94C95-05E7-4967-98C4-AA68150D698D}"/>
              </a:ext>
            </a:extLst>
          </p:cNvPr>
          <p:cNvSpPr txBox="1"/>
          <p:nvPr/>
        </p:nvSpPr>
        <p:spPr>
          <a:xfrm>
            <a:off x="1895475" y="228600"/>
            <a:ext cx="94868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u="sng" dirty="0"/>
              <a:t>Phytoconstituents:</a:t>
            </a:r>
          </a:p>
          <a:p>
            <a:endParaRPr lang="en-IN" sz="2400" b="1" dirty="0"/>
          </a:p>
          <a:p>
            <a:r>
              <a:rPr lang="en-IN" sz="2400" dirty="0"/>
              <a:t>Bark has Arabinose, Mannose, Glucose, </a:t>
            </a:r>
            <a:r>
              <a:rPr lang="en-IN" sz="2400" dirty="0" err="1"/>
              <a:t>Flacourtin</a:t>
            </a:r>
            <a:r>
              <a:rPr lang="en-IN" sz="2400" dirty="0"/>
              <a:t>, Steroid, </a:t>
            </a:r>
            <a:r>
              <a:rPr lang="en-IN" sz="2400" dirty="0" err="1"/>
              <a:t>Ramontoside</a:t>
            </a:r>
            <a:r>
              <a:rPr lang="en-IN" sz="2400" dirty="0"/>
              <a:t> and Beta sitosterol.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3231EA-EA6F-4E29-8647-3C321D709B41}"/>
              </a:ext>
            </a:extLst>
          </p:cNvPr>
          <p:cNvSpPr txBox="1"/>
          <p:nvPr/>
        </p:nvSpPr>
        <p:spPr>
          <a:xfrm>
            <a:off x="1981199" y="5076825"/>
            <a:ext cx="91249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/>
              <a:t>Types:</a:t>
            </a:r>
          </a:p>
          <a:p>
            <a:endParaRPr lang="en-IN" sz="2400" dirty="0"/>
          </a:p>
          <a:p>
            <a:r>
              <a:rPr lang="en-IN" sz="2400" dirty="0"/>
              <a:t>☺ </a:t>
            </a:r>
            <a:r>
              <a:rPr lang="hi-IN" sz="2400" dirty="0"/>
              <a:t>पारीष पीपल</a:t>
            </a:r>
          </a:p>
          <a:p>
            <a:r>
              <a:rPr lang="hi-IN" sz="2400" dirty="0"/>
              <a:t>☺ बेलिया पीपल ( नन्दी वृक्ष )</a:t>
            </a:r>
          </a:p>
        </p:txBody>
      </p:sp>
    </p:spTree>
    <p:extLst>
      <p:ext uri="{BB962C8B-B14F-4D97-AF65-F5344CB8AC3E}">
        <p14:creationId xmlns:p14="http://schemas.microsoft.com/office/powerpoint/2010/main" val="2177827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0613450-969B-425A-970D-7E1EE71215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4" y="2"/>
            <a:ext cx="9486901" cy="28479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376D4E-83ED-49C5-AB75-04B25DED84C3}"/>
              </a:ext>
            </a:extLst>
          </p:cNvPr>
          <p:cNvSpPr txBox="1"/>
          <p:nvPr/>
        </p:nvSpPr>
        <p:spPr>
          <a:xfrm>
            <a:off x="2419350" y="276225"/>
            <a:ext cx="8220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3600" b="1" dirty="0">
                <a:solidFill>
                  <a:srgbClr val="00B050"/>
                </a:solidFill>
              </a:rPr>
              <a:t>             </a:t>
            </a:r>
            <a:r>
              <a:rPr lang="hi-IN" sz="3600" b="1" u="sng" dirty="0">
                <a:solidFill>
                  <a:srgbClr val="00B050"/>
                </a:solidFill>
              </a:rPr>
              <a:t>पारीष पीपल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0371DCC-49EC-4EEF-BFB8-97C32738B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4" y="1647824"/>
            <a:ext cx="4619626" cy="30575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37E96C1-8461-4166-A4E7-AB269C3113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459" y="1647824"/>
            <a:ext cx="4691242" cy="305752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8147750-21A1-4685-911E-2AB623B92624}"/>
              </a:ext>
            </a:extLst>
          </p:cNvPr>
          <p:cNvSpPr txBox="1"/>
          <p:nvPr/>
        </p:nvSpPr>
        <p:spPr>
          <a:xfrm>
            <a:off x="1971674" y="5229225"/>
            <a:ext cx="97250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Family: </a:t>
            </a:r>
            <a:r>
              <a:rPr lang="en-IN" sz="2800" dirty="0" err="1"/>
              <a:t>Malvaceae</a:t>
            </a:r>
            <a:endParaRPr lang="en-IN" sz="2800" dirty="0"/>
          </a:p>
          <a:p>
            <a:r>
              <a:rPr lang="en-IN" sz="2800" b="1" dirty="0"/>
              <a:t>Botanical Name: </a:t>
            </a:r>
            <a:r>
              <a:rPr lang="en-IN" sz="2800" dirty="0"/>
              <a:t>Thespesia </a:t>
            </a:r>
            <a:r>
              <a:rPr lang="en-IN" sz="2800" dirty="0" err="1"/>
              <a:t>populnea</a:t>
            </a:r>
            <a:r>
              <a:rPr lang="en-IN" sz="2800" dirty="0"/>
              <a:t> </a:t>
            </a:r>
            <a:r>
              <a:rPr lang="en-IN" sz="2800" dirty="0" err="1"/>
              <a:t>Soland</a:t>
            </a:r>
            <a:r>
              <a:rPr lang="en-IN" sz="2800" dirty="0"/>
              <a:t> ex Correa</a:t>
            </a:r>
          </a:p>
        </p:txBody>
      </p:sp>
    </p:spTree>
    <p:extLst>
      <p:ext uri="{BB962C8B-B14F-4D97-AF65-F5344CB8AC3E}">
        <p14:creationId xmlns:p14="http://schemas.microsoft.com/office/powerpoint/2010/main" val="1957910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64B901-644F-473E-AB52-9D95DA5A32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"/>
            <a:ext cx="9420225" cy="26765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BC2B2C-0584-497B-BEB4-0B128AA22484}"/>
              </a:ext>
            </a:extLst>
          </p:cNvPr>
          <p:cNvSpPr txBox="1"/>
          <p:nvPr/>
        </p:nvSpPr>
        <p:spPr>
          <a:xfrm>
            <a:off x="2009775" y="514350"/>
            <a:ext cx="923925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/>
              <a:t>Synonyms:</a:t>
            </a:r>
          </a:p>
          <a:p>
            <a:endParaRPr lang="hi-IN" sz="2400" dirty="0"/>
          </a:p>
          <a:p>
            <a:r>
              <a:rPr lang="hi-IN" sz="2400" dirty="0"/>
              <a:t>पारीषो अन्यः पलाशश्च कपिचूतः कमण्डलुः।</a:t>
            </a:r>
          </a:p>
          <a:p>
            <a:r>
              <a:rPr lang="hi-IN" sz="2400" dirty="0"/>
              <a:t>गर्दभाण्डः कन्दरालः कपीतनसुपार्श्वकौ।।</a:t>
            </a:r>
          </a:p>
          <a:p>
            <a:r>
              <a:rPr lang="hi-IN" sz="2400" dirty="0"/>
              <a:t>                   </a:t>
            </a:r>
            <a:r>
              <a:rPr lang="hi-IN" dirty="0"/>
              <a:t>भा</a:t>
            </a:r>
            <a:r>
              <a:rPr lang="en-IN" dirty="0"/>
              <a:t>o</a:t>
            </a:r>
            <a:r>
              <a:rPr lang="hi-IN" dirty="0"/>
              <a:t>प्र</a:t>
            </a:r>
            <a:r>
              <a:rPr lang="en-IN" dirty="0"/>
              <a:t>o</a:t>
            </a:r>
            <a:r>
              <a:rPr lang="hi-IN" dirty="0"/>
              <a:t>नि</a:t>
            </a:r>
            <a:r>
              <a:rPr lang="en-IN" dirty="0"/>
              <a:t>o </a:t>
            </a:r>
            <a:r>
              <a:rPr lang="hi-IN" dirty="0"/>
              <a:t>वटादी वर्ग (</a:t>
            </a:r>
            <a:r>
              <a:rPr lang="en-IN" dirty="0"/>
              <a:t>4</a:t>
            </a:r>
            <a:r>
              <a:rPr lang="hi-IN" dirty="0"/>
              <a:t>)</a:t>
            </a:r>
          </a:p>
          <a:p>
            <a:endParaRPr lang="en-IN" dirty="0"/>
          </a:p>
          <a:p>
            <a:r>
              <a:rPr lang="hi-IN" sz="2400" dirty="0"/>
              <a:t>☺पारीष, पलाश, कपिचूत, कमण्डलु, गर्दभाण्ड, कन्दराल, कपीतन, </a:t>
            </a:r>
            <a:endParaRPr lang="en-IN" sz="2400" dirty="0"/>
          </a:p>
          <a:p>
            <a:r>
              <a:rPr lang="en-IN" sz="2400" dirty="0"/>
              <a:t>    </a:t>
            </a:r>
            <a:r>
              <a:rPr lang="hi-IN" sz="2400" dirty="0"/>
              <a:t>सुपार्श्वक</a:t>
            </a:r>
          </a:p>
          <a:p>
            <a:endParaRPr lang="hi-IN" dirty="0"/>
          </a:p>
          <a:p>
            <a:r>
              <a:rPr lang="hi-IN" sz="2400" dirty="0"/>
              <a:t>☺पारीषः पारि, ब्रह्मज्ञान, इषः इष्यते। ( इसे गलती से बोधिवृक्ष समझा</a:t>
            </a:r>
          </a:p>
          <a:p>
            <a:r>
              <a:rPr lang="hi-IN" sz="2400" dirty="0"/>
              <a:t>  गया। )</a:t>
            </a:r>
          </a:p>
          <a:p>
            <a:r>
              <a:rPr lang="hi-IN" sz="2400" dirty="0"/>
              <a:t>  </a:t>
            </a:r>
            <a:r>
              <a:rPr lang="en-US" sz="2400" dirty="0"/>
              <a:t>Gautam Buddha attained enlightenment while meditating</a:t>
            </a:r>
          </a:p>
          <a:p>
            <a:r>
              <a:rPr lang="hi-IN" sz="2400" dirty="0"/>
              <a:t>  </a:t>
            </a:r>
            <a:r>
              <a:rPr lang="en-US" sz="2400" dirty="0"/>
              <a:t>under the </a:t>
            </a:r>
            <a:r>
              <a:rPr lang="en-US" sz="2400" dirty="0" err="1"/>
              <a:t>peepal</a:t>
            </a:r>
            <a:r>
              <a:rPr lang="en-US" sz="2400" dirty="0"/>
              <a:t> tree.</a:t>
            </a:r>
          </a:p>
          <a:p>
            <a:r>
              <a:rPr lang="en-IN" sz="2400" dirty="0"/>
              <a:t>☺</a:t>
            </a:r>
            <a:r>
              <a:rPr lang="en-IN" sz="2400" dirty="0" err="1"/>
              <a:t>Gardbhanda</a:t>
            </a:r>
            <a:r>
              <a:rPr lang="en-IN" sz="2400" dirty="0"/>
              <a:t> ~ Its fruits resembling the testis of donkey.</a:t>
            </a:r>
          </a:p>
          <a:p>
            <a:r>
              <a:rPr lang="en-IN" sz="2400" dirty="0"/>
              <a:t>☺</a:t>
            </a:r>
            <a:r>
              <a:rPr lang="en-IN" sz="2400" dirty="0" err="1"/>
              <a:t>Kandral</a:t>
            </a:r>
            <a:r>
              <a:rPr lang="en-IN" sz="2400" dirty="0"/>
              <a:t> ~ Roots of </a:t>
            </a:r>
            <a:r>
              <a:rPr lang="en-IN" sz="2400" dirty="0" err="1"/>
              <a:t>Parisha</a:t>
            </a:r>
            <a:r>
              <a:rPr lang="en-IN" sz="2400" dirty="0"/>
              <a:t> goes very deep into the soil.</a:t>
            </a:r>
          </a:p>
          <a:p>
            <a:r>
              <a:rPr lang="en-IN" sz="2400" dirty="0"/>
              <a:t>☺</a:t>
            </a:r>
            <a:r>
              <a:rPr lang="en-IN" sz="2400" dirty="0" err="1"/>
              <a:t>Kapitan</a:t>
            </a:r>
            <a:r>
              <a:rPr lang="en-IN" sz="2400" dirty="0"/>
              <a:t> ~ Fruits colour resembles that of monkeys skin</a:t>
            </a:r>
            <a:endParaRPr lang="hi-IN" sz="2400" dirty="0"/>
          </a:p>
          <a:p>
            <a:r>
              <a:rPr lang="hi-IN" sz="2400" dirty="0"/>
              <a:t> </a:t>
            </a:r>
            <a:r>
              <a:rPr lang="en-IN" sz="2400" dirty="0"/>
              <a:t> colour.</a:t>
            </a:r>
            <a:endParaRPr lang="hi-IN" sz="24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35795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262DEF-F78B-416B-844F-70F25327EF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50" y="1"/>
            <a:ext cx="9077325" cy="28193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2F67FDD-CB37-4479-BD7F-A6A8CE819D31}"/>
              </a:ext>
            </a:extLst>
          </p:cNvPr>
          <p:cNvSpPr txBox="1"/>
          <p:nvPr/>
        </p:nvSpPr>
        <p:spPr>
          <a:xfrm>
            <a:off x="2152650" y="314325"/>
            <a:ext cx="9001125" cy="7602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/>
              <a:t>Properties: </a:t>
            </a:r>
          </a:p>
          <a:p>
            <a:endParaRPr lang="en-IN" sz="2400" dirty="0"/>
          </a:p>
          <a:p>
            <a:r>
              <a:rPr lang="hi-IN" sz="2400" dirty="0"/>
              <a:t>पारीषो दुर्जरः स्निग्धः कृमिशुक्रकफप्रदः।</a:t>
            </a:r>
          </a:p>
          <a:p>
            <a:r>
              <a:rPr lang="hi-IN" sz="2400" dirty="0"/>
              <a:t>फले अम्लो मधुरो मूले कषायस्वादुमज्जकः।।</a:t>
            </a:r>
          </a:p>
          <a:p>
            <a:r>
              <a:rPr lang="hi-IN" sz="2400" dirty="0"/>
              <a:t>                   </a:t>
            </a:r>
            <a:r>
              <a:rPr lang="en-IN" sz="2400" dirty="0"/>
              <a:t>    </a:t>
            </a:r>
            <a:r>
              <a:rPr lang="hi-IN" sz="1400" dirty="0"/>
              <a:t>भा</a:t>
            </a:r>
            <a:r>
              <a:rPr lang="en-IN" sz="1400" dirty="0"/>
              <a:t>o</a:t>
            </a:r>
            <a:r>
              <a:rPr lang="hi-IN" sz="1400" dirty="0"/>
              <a:t>प्र</a:t>
            </a:r>
            <a:r>
              <a:rPr lang="en-IN" sz="1400" dirty="0"/>
              <a:t>o</a:t>
            </a:r>
            <a:r>
              <a:rPr lang="hi-IN" sz="1400" dirty="0"/>
              <a:t>नि</a:t>
            </a:r>
            <a:r>
              <a:rPr lang="en-IN" sz="1400" dirty="0"/>
              <a:t>o </a:t>
            </a:r>
            <a:r>
              <a:rPr lang="hi-IN" sz="1400" dirty="0"/>
              <a:t>वटादी वर्ग (</a:t>
            </a:r>
            <a:r>
              <a:rPr lang="en-IN" sz="1400" dirty="0"/>
              <a:t>5</a:t>
            </a:r>
            <a:r>
              <a:rPr lang="hi-IN" sz="1400" dirty="0"/>
              <a:t>)</a:t>
            </a:r>
          </a:p>
          <a:p>
            <a:endParaRPr lang="hi-IN" sz="1400" dirty="0"/>
          </a:p>
          <a:p>
            <a:r>
              <a:rPr lang="en-IN" sz="2400" dirty="0"/>
              <a:t>☺</a:t>
            </a:r>
            <a:r>
              <a:rPr lang="en-IN" sz="2400" dirty="0" err="1"/>
              <a:t>Parisha</a:t>
            </a:r>
            <a:r>
              <a:rPr lang="en-IN" sz="2400" dirty="0"/>
              <a:t> </a:t>
            </a:r>
            <a:r>
              <a:rPr lang="en-IN" sz="2400" dirty="0" err="1"/>
              <a:t>Peepal</a:t>
            </a:r>
            <a:r>
              <a:rPr lang="en-IN" sz="2400" dirty="0"/>
              <a:t> is difficult to digest.</a:t>
            </a:r>
          </a:p>
          <a:p>
            <a:r>
              <a:rPr lang="en-IN" sz="2400" dirty="0"/>
              <a:t>☺Unctuous (</a:t>
            </a:r>
            <a:r>
              <a:rPr lang="en-IN" sz="2400" dirty="0" err="1"/>
              <a:t>Snigdha</a:t>
            </a:r>
            <a:r>
              <a:rPr lang="en-IN" sz="2400" dirty="0"/>
              <a:t>) in properties.</a:t>
            </a:r>
          </a:p>
          <a:p>
            <a:r>
              <a:rPr lang="en-IN" sz="2400" dirty="0"/>
              <a:t>☺Cause intestinal worms.</a:t>
            </a:r>
          </a:p>
          <a:p>
            <a:r>
              <a:rPr lang="en-IN" sz="2400" dirty="0"/>
              <a:t>☺Improves sperm and semen quantity and quality.</a:t>
            </a:r>
          </a:p>
          <a:p>
            <a:r>
              <a:rPr lang="en-IN" sz="2400" dirty="0"/>
              <a:t>☺Increase </a:t>
            </a:r>
            <a:r>
              <a:rPr lang="en-IN" sz="2400" dirty="0" err="1"/>
              <a:t>kapha</a:t>
            </a:r>
            <a:r>
              <a:rPr lang="en-IN" sz="2400" dirty="0"/>
              <a:t> dosha.</a:t>
            </a:r>
          </a:p>
          <a:p>
            <a:r>
              <a:rPr lang="en-IN" sz="2400" dirty="0"/>
              <a:t>☺Parish tree fruits are sweet and sour in taste.</a:t>
            </a:r>
          </a:p>
          <a:p>
            <a:r>
              <a:rPr lang="en-IN" sz="2400" dirty="0"/>
              <a:t>☺Root and bark of </a:t>
            </a:r>
            <a:r>
              <a:rPr lang="en-IN" sz="2400" dirty="0" err="1"/>
              <a:t>Parisha</a:t>
            </a:r>
            <a:r>
              <a:rPr lang="en-IN" sz="2400" dirty="0"/>
              <a:t> tree is astringent in taste.</a:t>
            </a:r>
          </a:p>
          <a:p>
            <a:endParaRPr lang="en-IN" sz="2400" dirty="0"/>
          </a:p>
          <a:p>
            <a:r>
              <a:rPr lang="en-IN" sz="2400" b="1" u="sng" dirty="0"/>
              <a:t>Distribution &amp; </a:t>
            </a:r>
            <a:r>
              <a:rPr lang="en-IN" sz="2400" b="1" u="sng" dirty="0" err="1"/>
              <a:t>Habitate</a:t>
            </a:r>
            <a:r>
              <a:rPr lang="en-IN" sz="2400" b="1" u="sng" dirty="0"/>
              <a:t>:</a:t>
            </a:r>
          </a:p>
          <a:p>
            <a:endParaRPr lang="en-IN" sz="2400" b="1" dirty="0"/>
          </a:p>
          <a:p>
            <a:r>
              <a:rPr lang="en-IN" sz="2400" dirty="0"/>
              <a:t>☺Usually found in coastal parts of India</a:t>
            </a:r>
          </a:p>
          <a:p>
            <a:endParaRPr lang="en-IN" sz="2400" dirty="0"/>
          </a:p>
          <a:p>
            <a:endParaRPr lang="hi-IN" sz="2400" dirty="0"/>
          </a:p>
          <a:p>
            <a:endParaRPr lang="hi-IN" sz="24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52628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608DB1-7C16-4FA2-8461-7A1E59527D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225" y="1"/>
            <a:ext cx="9020176" cy="26098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686450-BD15-4D9D-8ADC-DBDAB4DDAF2C}"/>
              </a:ext>
            </a:extLst>
          </p:cNvPr>
          <p:cNvSpPr txBox="1"/>
          <p:nvPr/>
        </p:nvSpPr>
        <p:spPr>
          <a:xfrm>
            <a:off x="2181225" y="447675"/>
            <a:ext cx="92202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/>
              <a:t>Morphological features: </a:t>
            </a:r>
          </a:p>
          <a:p>
            <a:endParaRPr lang="en-IN" sz="2400" dirty="0"/>
          </a:p>
          <a:p>
            <a:r>
              <a:rPr lang="en-IN" sz="2400" dirty="0"/>
              <a:t>☺Medium sized evergreen tree.</a:t>
            </a:r>
          </a:p>
          <a:p>
            <a:r>
              <a:rPr lang="en-IN" sz="2400" dirty="0"/>
              <a:t>☺Leaves are glossy green and heart shaped.</a:t>
            </a:r>
          </a:p>
          <a:p>
            <a:r>
              <a:rPr lang="en-IN" sz="2400" dirty="0"/>
              <a:t>☺Flowers are bell shaped and yellow in colour like yellow ☺hibiscus type flowers.</a:t>
            </a:r>
          </a:p>
          <a:p>
            <a:r>
              <a:rPr lang="en-IN" sz="2400" dirty="0"/>
              <a:t>☺Fruits are round in shaped look like </a:t>
            </a:r>
            <a:r>
              <a:rPr lang="en-IN" sz="2400" dirty="0" err="1"/>
              <a:t>goolar</a:t>
            </a:r>
            <a:r>
              <a:rPr lang="en-IN" sz="2400" dirty="0"/>
              <a:t> types fruits but </a:t>
            </a:r>
          </a:p>
          <a:p>
            <a:r>
              <a:rPr lang="en-IN" sz="2400" dirty="0"/>
              <a:t>    outer covering is very hard.</a:t>
            </a:r>
          </a:p>
          <a:p>
            <a:r>
              <a:rPr lang="en-IN" sz="2400" dirty="0"/>
              <a:t>☺Seeds are looks like </a:t>
            </a:r>
            <a:r>
              <a:rPr lang="en-IN" sz="2400" dirty="0" err="1"/>
              <a:t>Erand</a:t>
            </a:r>
            <a:r>
              <a:rPr lang="en-IN" sz="2400" dirty="0"/>
              <a:t> seeds and present 5 in number.</a:t>
            </a:r>
          </a:p>
          <a:p>
            <a:endParaRPr lang="en-IN" sz="2400" u="sng" dirty="0"/>
          </a:p>
          <a:p>
            <a:r>
              <a:rPr lang="en-IN" sz="2400" b="1" u="sng" dirty="0"/>
              <a:t>Ayurvedic Properties:</a:t>
            </a:r>
          </a:p>
          <a:p>
            <a:endParaRPr lang="en-IN" sz="2400" b="1" dirty="0"/>
          </a:p>
          <a:p>
            <a:r>
              <a:rPr lang="en-IN" sz="2400" dirty="0"/>
              <a:t>☺</a:t>
            </a:r>
            <a:r>
              <a:rPr lang="en-IN" sz="2400" u="sng" dirty="0"/>
              <a:t>Rasa</a:t>
            </a:r>
            <a:r>
              <a:rPr lang="en-IN" sz="2400" dirty="0"/>
              <a:t>: </a:t>
            </a:r>
            <a:r>
              <a:rPr lang="en-IN" sz="2400" dirty="0" err="1"/>
              <a:t>Kashay</a:t>
            </a:r>
            <a:endParaRPr lang="en-IN" sz="2400" dirty="0"/>
          </a:p>
          <a:p>
            <a:r>
              <a:rPr lang="en-IN" sz="2400" dirty="0"/>
              <a:t>☺</a:t>
            </a:r>
            <a:r>
              <a:rPr lang="en-IN" sz="2400" u="sng" dirty="0"/>
              <a:t>Guna</a:t>
            </a:r>
            <a:r>
              <a:rPr lang="en-IN" sz="2400" dirty="0"/>
              <a:t>: </a:t>
            </a:r>
            <a:r>
              <a:rPr lang="en-IN" sz="2400" dirty="0" err="1"/>
              <a:t>Laghu</a:t>
            </a:r>
            <a:r>
              <a:rPr lang="en-IN" sz="2400" dirty="0"/>
              <a:t>, </a:t>
            </a:r>
            <a:r>
              <a:rPr lang="en-IN" sz="2400" dirty="0" err="1"/>
              <a:t>Snigdha</a:t>
            </a:r>
            <a:endParaRPr lang="en-IN" sz="2400" dirty="0"/>
          </a:p>
          <a:p>
            <a:r>
              <a:rPr lang="en-IN" sz="2400" dirty="0"/>
              <a:t>☺</a:t>
            </a:r>
            <a:r>
              <a:rPr lang="en-IN" sz="2400" u="sng" dirty="0" err="1"/>
              <a:t>Vipak</a:t>
            </a:r>
            <a:r>
              <a:rPr lang="en-IN" sz="2400" dirty="0"/>
              <a:t>: </a:t>
            </a:r>
            <a:r>
              <a:rPr lang="en-IN" sz="2400" dirty="0" err="1"/>
              <a:t>Katu</a:t>
            </a:r>
            <a:endParaRPr lang="en-IN" sz="2400" dirty="0"/>
          </a:p>
          <a:p>
            <a:r>
              <a:rPr lang="en-IN" sz="2400" dirty="0"/>
              <a:t>☺</a:t>
            </a:r>
            <a:r>
              <a:rPr lang="en-IN" sz="2400" u="sng" dirty="0" err="1"/>
              <a:t>Virya</a:t>
            </a:r>
            <a:r>
              <a:rPr lang="en-IN" sz="2400" dirty="0"/>
              <a:t>: Sheet</a:t>
            </a:r>
          </a:p>
          <a:p>
            <a:r>
              <a:rPr lang="en-IN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56588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C65AE1-C2C0-4F06-98A5-440A36EAC6B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676" y="0"/>
            <a:ext cx="9124950" cy="2743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4FAA68-3E2F-4756-92DE-E88CDD5F829B}"/>
              </a:ext>
            </a:extLst>
          </p:cNvPr>
          <p:cNvSpPr txBox="1"/>
          <p:nvPr/>
        </p:nvSpPr>
        <p:spPr>
          <a:xfrm>
            <a:off x="2352676" y="448270"/>
            <a:ext cx="912495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/>
              <a:t>Phytoconstituents:</a:t>
            </a:r>
          </a:p>
          <a:p>
            <a:endParaRPr lang="en-IN" sz="2400" b="1" dirty="0"/>
          </a:p>
          <a:p>
            <a:r>
              <a:rPr lang="en-IN" sz="2400" dirty="0" err="1"/>
              <a:t>Populinin</a:t>
            </a:r>
            <a:r>
              <a:rPr lang="en-IN" sz="2400" dirty="0"/>
              <a:t>, </a:t>
            </a:r>
            <a:r>
              <a:rPr lang="en-IN" sz="2400" dirty="0" err="1"/>
              <a:t>Populnetin</a:t>
            </a:r>
            <a:r>
              <a:rPr lang="en-IN" sz="2400" dirty="0"/>
              <a:t> and </a:t>
            </a:r>
            <a:r>
              <a:rPr lang="en-IN" sz="2400" dirty="0" err="1"/>
              <a:t>Herbecetin</a:t>
            </a:r>
            <a:r>
              <a:rPr lang="en-IN" sz="2400" dirty="0"/>
              <a:t> Present in Flower</a:t>
            </a:r>
          </a:p>
          <a:p>
            <a:endParaRPr lang="en-IN" sz="2400" dirty="0"/>
          </a:p>
          <a:p>
            <a:endParaRPr lang="en-IN" sz="2400" dirty="0"/>
          </a:p>
          <a:p>
            <a:endParaRPr lang="en-IN" sz="2400" dirty="0"/>
          </a:p>
          <a:p>
            <a:endParaRPr lang="en-IN" sz="2400" dirty="0"/>
          </a:p>
          <a:p>
            <a:r>
              <a:rPr lang="en-IN" sz="2400" u="sng" dirty="0"/>
              <a:t> </a:t>
            </a:r>
            <a:r>
              <a:rPr lang="en-IN" sz="2400" b="1" u="sng" dirty="0"/>
              <a:t>Therapeutic uses:</a:t>
            </a:r>
          </a:p>
          <a:p>
            <a:r>
              <a:rPr lang="en-IN" sz="2400" dirty="0"/>
              <a:t> </a:t>
            </a:r>
          </a:p>
          <a:p>
            <a:r>
              <a:rPr lang="en-IN" sz="2400" dirty="0"/>
              <a:t>Ash of fruits mix with oil and applied externally to treat skin disorder such as Ringworm.</a:t>
            </a:r>
          </a:p>
          <a:p>
            <a:r>
              <a:rPr lang="en-IN" sz="2400" dirty="0"/>
              <a:t> </a:t>
            </a:r>
          </a:p>
          <a:p>
            <a:endParaRPr lang="en-IN" sz="2400" dirty="0"/>
          </a:p>
          <a:p>
            <a:endParaRPr lang="en-IN" sz="2400" dirty="0"/>
          </a:p>
          <a:p>
            <a:endParaRPr lang="en-IN" sz="2400" dirty="0"/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039995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354189-DA12-4E1B-B379-692C8D211D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774" y="1"/>
            <a:ext cx="9258301" cy="23431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D69331-7BD0-49CB-8D31-423AC587984E}"/>
              </a:ext>
            </a:extLst>
          </p:cNvPr>
          <p:cNvSpPr txBox="1"/>
          <p:nvPr/>
        </p:nvSpPr>
        <p:spPr>
          <a:xfrm>
            <a:off x="2009774" y="485775"/>
            <a:ext cx="9258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3600" b="1" u="sng" dirty="0">
                <a:solidFill>
                  <a:srgbClr val="00B050"/>
                </a:solidFill>
              </a:rPr>
              <a:t>बेलिया पीपल (नन्दीवृक्ष)</a:t>
            </a:r>
            <a:endParaRPr lang="en-IN" sz="3600" b="1" u="sng" dirty="0">
              <a:solidFill>
                <a:srgbClr val="00B05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F38958-2255-4A97-93A7-9ECEED2D3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174" y="1617880"/>
            <a:ext cx="4514851" cy="28969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FC9D05-5B0F-49FE-A317-4E6870F77B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775" y="1612854"/>
            <a:ext cx="4351636" cy="29019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FF41349-C1BF-4C77-8208-91832A658CF3}"/>
              </a:ext>
            </a:extLst>
          </p:cNvPr>
          <p:cNvSpPr txBox="1"/>
          <p:nvPr/>
        </p:nvSpPr>
        <p:spPr>
          <a:xfrm>
            <a:off x="2162174" y="5133975"/>
            <a:ext cx="91059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/>
              <a:t>Family: </a:t>
            </a:r>
            <a:r>
              <a:rPr lang="en-IN" sz="3200" dirty="0" err="1"/>
              <a:t>Moraceae</a:t>
            </a:r>
            <a:endParaRPr lang="en-IN" sz="3200" dirty="0"/>
          </a:p>
          <a:p>
            <a:r>
              <a:rPr lang="en-IN" sz="3200" b="1" dirty="0"/>
              <a:t>Botanical Name</a:t>
            </a:r>
            <a:r>
              <a:rPr lang="en-IN" sz="3200" dirty="0"/>
              <a:t>: Ficus retusa L</a:t>
            </a:r>
            <a:r>
              <a:rPr lang="en-IN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97374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6BEA7B-7B49-424C-8C65-24B6C5A4A8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850" y="0"/>
            <a:ext cx="8915400" cy="2324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BD5779-5EF0-4DAD-9C1B-F105FDDB956E}"/>
              </a:ext>
            </a:extLst>
          </p:cNvPr>
          <p:cNvSpPr txBox="1"/>
          <p:nvPr/>
        </p:nvSpPr>
        <p:spPr>
          <a:xfrm>
            <a:off x="2305050" y="154186"/>
            <a:ext cx="8372475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/>
              <a:t>Synonyms: </a:t>
            </a:r>
          </a:p>
          <a:p>
            <a:endParaRPr lang="en-IN" sz="2400" dirty="0"/>
          </a:p>
          <a:p>
            <a:r>
              <a:rPr lang="hi-IN" sz="2400" dirty="0"/>
              <a:t>नन्दीवृक्षो अश्वत्थभेदः प्ररोही गजपादपः।</a:t>
            </a:r>
          </a:p>
          <a:p>
            <a:r>
              <a:rPr lang="hi-IN" sz="2400" dirty="0"/>
              <a:t>स्थालीवृक्षः क्षयतरू क्षीरी च स्याद्वनस्पतिः।।</a:t>
            </a:r>
          </a:p>
          <a:p>
            <a:r>
              <a:rPr lang="hi-IN" sz="1400" dirty="0"/>
              <a:t>                                        </a:t>
            </a:r>
            <a:r>
              <a:rPr lang="en-IN" sz="1400" dirty="0"/>
              <a:t> </a:t>
            </a:r>
            <a:r>
              <a:rPr lang="hi-IN" sz="1400" dirty="0"/>
              <a:t>भा</a:t>
            </a:r>
            <a:r>
              <a:rPr lang="en-IN" sz="1400" dirty="0"/>
              <a:t>o</a:t>
            </a:r>
            <a:r>
              <a:rPr lang="hi-IN" sz="1400" dirty="0"/>
              <a:t>प्र</a:t>
            </a:r>
            <a:r>
              <a:rPr lang="en-IN" sz="1400" dirty="0"/>
              <a:t>o</a:t>
            </a:r>
            <a:r>
              <a:rPr lang="hi-IN" sz="1400" dirty="0"/>
              <a:t>नि</a:t>
            </a:r>
            <a:r>
              <a:rPr lang="en-IN" sz="1400" dirty="0"/>
              <a:t>o </a:t>
            </a:r>
            <a:r>
              <a:rPr lang="hi-IN" sz="1400" dirty="0"/>
              <a:t>वटादी वर्ग (</a:t>
            </a:r>
            <a:r>
              <a:rPr lang="en-IN" sz="1400" dirty="0"/>
              <a:t>6</a:t>
            </a:r>
            <a:r>
              <a:rPr lang="hi-IN" sz="1400" dirty="0"/>
              <a:t>)</a:t>
            </a:r>
            <a:endParaRPr lang="en-IN" sz="1400" dirty="0"/>
          </a:p>
          <a:p>
            <a:endParaRPr lang="hi-IN" sz="1400" dirty="0"/>
          </a:p>
          <a:p>
            <a:r>
              <a:rPr lang="en-IN" sz="2400" dirty="0" err="1"/>
              <a:t>Nandivriksha</a:t>
            </a:r>
            <a:r>
              <a:rPr lang="en-IN" sz="2400" dirty="0"/>
              <a:t>, </a:t>
            </a:r>
            <a:r>
              <a:rPr lang="en-IN" sz="2400" dirty="0" err="1"/>
              <a:t>Ashwathbheda</a:t>
            </a:r>
            <a:r>
              <a:rPr lang="en-IN" sz="2400" dirty="0"/>
              <a:t>, </a:t>
            </a:r>
            <a:r>
              <a:rPr lang="en-IN" sz="2400" dirty="0" err="1"/>
              <a:t>Prarohi</a:t>
            </a:r>
            <a:r>
              <a:rPr lang="en-IN" sz="2400" dirty="0"/>
              <a:t>, </a:t>
            </a:r>
            <a:r>
              <a:rPr lang="en-IN" sz="2400" dirty="0" err="1"/>
              <a:t>Gajpadap</a:t>
            </a:r>
            <a:r>
              <a:rPr lang="en-IN" sz="2400" dirty="0"/>
              <a:t>, </a:t>
            </a:r>
            <a:r>
              <a:rPr lang="en-IN" sz="2400" dirty="0" err="1"/>
              <a:t>Sthalivriksh</a:t>
            </a:r>
            <a:r>
              <a:rPr lang="en-IN" sz="2400" dirty="0"/>
              <a:t>, </a:t>
            </a:r>
            <a:r>
              <a:rPr lang="en-IN" sz="2400" dirty="0" err="1"/>
              <a:t>Kshyatru</a:t>
            </a:r>
            <a:r>
              <a:rPr lang="en-IN" sz="2400" dirty="0"/>
              <a:t>, </a:t>
            </a:r>
            <a:r>
              <a:rPr lang="en-IN" sz="2400" dirty="0" err="1"/>
              <a:t>Ksheeri</a:t>
            </a:r>
            <a:r>
              <a:rPr lang="en-IN" sz="2400" dirty="0"/>
              <a:t> And Vanaspati</a:t>
            </a:r>
          </a:p>
          <a:p>
            <a:endParaRPr lang="en-IN" sz="2400" dirty="0"/>
          </a:p>
          <a:p>
            <a:r>
              <a:rPr lang="en-IN" sz="2400" b="1" u="sng" dirty="0"/>
              <a:t>Properties: </a:t>
            </a:r>
          </a:p>
          <a:p>
            <a:endParaRPr lang="en-IN" sz="2400" b="1" dirty="0"/>
          </a:p>
          <a:p>
            <a:r>
              <a:rPr lang="hi-IN" sz="2400" dirty="0"/>
              <a:t>नन्दीवृक्ष लघुः स्वादुस्तिक्तस्तुवर उष्णकः।</a:t>
            </a:r>
          </a:p>
          <a:p>
            <a:r>
              <a:rPr lang="hi-IN" sz="2400" dirty="0"/>
              <a:t>कटुपाकरसो ग्राही विषपित्तकफास्त्रजित्।।</a:t>
            </a:r>
          </a:p>
          <a:p>
            <a:r>
              <a:rPr lang="hi-IN" sz="1400" dirty="0"/>
              <a:t>                                     भा</a:t>
            </a:r>
            <a:r>
              <a:rPr lang="en-IN" sz="1400" dirty="0"/>
              <a:t>o</a:t>
            </a:r>
            <a:r>
              <a:rPr lang="hi-IN" sz="1400" dirty="0"/>
              <a:t>प्र</a:t>
            </a:r>
            <a:r>
              <a:rPr lang="en-IN" sz="1400" dirty="0"/>
              <a:t>o</a:t>
            </a:r>
            <a:r>
              <a:rPr lang="hi-IN" sz="1400" dirty="0"/>
              <a:t>नि</a:t>
            </a:r>
            <a:r>
              <a:rPr lang="en-IN" sz="1400" dirty="0"/>
              <a:t>o </a:t>
            </a:r>
            <a:r>
              <a:rPr lang="hi-IN" sz="1400" dirty="0"/>
              <a:t>वटादी वर्ग (</a:t>
            </a:r>
            <a:r>
              <a:rPr lang="en-IN" sz="1400" dirty="0"/>
              <a:t>7</a:t>
            </a:r>
            <a:r>
              <a:rPr lang="hi-IN" sz="1400" dirty="0"/>
              <a:t>)</a:t>
            </a:r>
          </a:p>
          <a:p>
            <a:endParaRPr lang="hi-IN" sz="1400" dirty="0"/>
          </a:p>
          <a:p>
            <a:r>
              <a:rPr lang="en-IN" sz="2400" dirty="0"/>
              <a:t>Madhur, </a:t>
            </a:r>
            <a:r>
              <a:rPr lang="en-IN" sz="2400" dirty="0" err="1"/>
              <a:t>tikt</a:t>
            </a:r>
            <a:r>
              <a:rPr lang="en-IN" sz="2400" dirty="0"/>
              <a:t> and </a:t>
            </a:r>
            <a:r>
              <a:rPr lang="en-IN" sz="2400" dirty="0" err="1"/>
              <a:t>kashay</a:t>
            </a:r>
            <a:r>
              <a:rPr lang="en-IN" sz="2400" dirty="0"/>
              <a:t> in taste, </a:t>
            </a:r>
            <a:r>
              <a:rPr lang="en-IN" sz="2400" dirty="0" err="1"/>
              <a:t>Katu</a:t>
            </a:r>
            <a:r>
              <a:rPr lang="en-IN" sz="2400" dirty="0"/>
              <a:t> in </a:t>
            </a:r>
            <a:r>
              <a:rPr lang="en-IN" sz="2400" dirty="0" err="1"/>
              <a:t>paka</a:t>
            </a:r>
            <a:r>
              <a:rPr lang="en-IN" sz="2400" dirty="0"/>
              <a:t>, </a:t>
            </a:r>
            <a:r>
              <a:rPr lang="en-IN" sz="2400" dirty="0" err="1"/>
              <a:t>Laghu</a:t>
            </a:r>
            <a:r>
              <a:rPr lang="en-IN" sz="2400" dirty="0"/>
              <a:t>, </a:t>
            </a:r>
            <a:r>
              <a:rPr lang="en-IN" sz="2400" dirty="0" err="1"/>
              <a:t>Grahi</a:t>
            </a:r>
            <a:r>
              <a:rPr lang="en-IN" sz="2400" dirty="0"/>
              <a:t>, </a:t>
            </a:r>
            <a:r>
              <a:rPr lang="en-IN" sz="2400" dirty="0" err="1"/>
              <a:t>Ushna</a:t>
            </a:r>
            <a:r>
              <a:rPr lang="en-IN" sz="2400" dirty="0"/>
              <a:t> in Guna and cures the disease of Pitta, </a:t>
            </a:r>
            <a:r>
              <a:rPr lang="en-IN" sz="2400" dirty="0" err="1"/>
              <a:t>Kapha</a:t>
            </a:r>
            <a:r>
              <a:rPr lang="en-IN" sz="2400" dirty="0"/>
              <a:t> and </a:t>
            </a:r>
            <a:r>
              <a:rPr lang="en-IN" sz="2400" dirty="0" err="1"/>
              <a:t>Rakta</a:t>
            </a:r>
            <a:r>
              <a:rPr lang="en-IN" sz="2400" dirty="0"/>
              <a:t>.</a:t>
            </a:r>
          </a:p>
          <a:p>
            <a:endParaRPr lang="en-IN" sz="2400" dirty="0"/>
          </a:p>
          <a:p>
            <a:endParaRPr lang="en-IN" sz="2400" dirty="0"/>
          </a:p>
          <a:p>
            <a:endParaRPr lang="hi-IN" sz="2400" dirty="0"/>
          </a:p>
          <a:p>
            <a:endParaRPr lang="hi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27656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BF615B-382E-4DF4-82A5-CC2C10E58C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050" y="1"/>
            <a:ext cx="8943975" cy="25145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23C910-A780-4C3F-B755-3CEC23002A7F}"/>
              </a:ext>
            </a:extLst>
          </p:cNvPr>
          <p:cNvSpPr txBox="1"/>
          <p:nvPr/>
        </p:nvSpPr>
        <p:spPr>
          <a:xfrm>
            <a:off x="2305050" y="304800"/>
            <a:ext cx="894397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Distribution &amp; </a:t>
            </a:r>
            <a:r>
              <a:rPr lang="en-US" sz="2400" b="1" u="sng" dirty="0" err="1"/>
              <a:t>Habitate</a:t>
            </a:r>
            <a:r>
              <a:rPr lang="en-US" sz="2400" b="1" u="sng" dirty="0"/>
              <a:t>: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Chota</a:t>
            </a:r>
            <a:r>
              <a:rPr lang="en-US" sz="2400" dirty="0"/>
              <a:t> Nagpur, Bihar, Madhya Bharat, Lanka and </a:t>
            </a:r>
            <a:r>
              <a:rPr lang="en-US" sz="2400" dirty="0" err="1"/>
              <a:t>Sundarvan</a:t>
            </a:r>
            <a:endParaRPr lang="en-US" sz="2400" dirty="0"/>
          </a:p>
          <a:p>
            <a:endParaRPr lang="en-US" sz="2400" b="1" dirty="0"/>
          </a:p>
          <a:p>
            <a:r>
              <a:rPr lang="en-US" sz="2400" b="1" u="sng" dirty="0"/>
              <a:t>Morphological features :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☺Rapidly growing , rounded, broad headed , evergreen</a:t>
            </a:r>
          </a:p>
          <a:p>
            <a:r>
              <a:rPr lang="en-US" sz="2400" dirty="0"/>
              <a:t>    tree can reach 50 feet or more in height with an equal</a:t>
            </a:r>
          </a:p>
          <a:p>
            <a:r>
              <a:rPr lang="en-US" sz="2400" dirty="0"/>
              <a:t>    spread.</a:t>
            </a:r>
          </a:p>
          <a:p>
            <a:r>
              <a:rPr lang="en-US" sz="2400" dirty="0"/>
              <a:t>☺Leaves are glossy, dark green, leathery</a:t>
            </a:r>
          </a:p>
          <a:p>
            <a:r>
              <a:rPr lang="en-US" sz="2400" dirty="0"/>
              <a:t>☺Fruits are oval in shape</a:t>
            </a:r>
          </a:p>
          <a:p>
            <a:pPr>
              <a:lnSpc>
                <a:spcPct val="150000"/>
              </a:lnSpc>
            </a:pPr>
            <a:r>
              <a:rPr lang="en-US" sz="2400" b="1" u="sng" dirty="0" err="1"/>
              <a:t>Ayuvedic</a:t>
            </a:r>
            <a:r>
              <a:rPr lang="en-US" sz="2400" b="1" u="sng" dirty="0"/>
              <a:t> Properties: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☺Rasa: </a:t>
            </a:r>
            <a:r>
              <a:rPr lang="en-US" sz="2400" dirty="0" err="1"/>
              <a:t>Kashay</a:t>
            </a:r>
            <a:endParaRPr lang="en-US" sz="2400" dirty="0"/>
          </a:p>
          <a:p>
            <a:r>
              <a:rPr lang="en-US" sz="2400" dirty="0"/>
              <a:t>☺Guna: Guru</a:t>
            </a:r>
          </a:p>
          <a:p>
            <a:r>
              <a:rPr lang="en-US" sz="2400" dirty="0"/>
              <a:t>☺</a:t>
            </a:r>
            <a:r>
              <a:rPr lang="en-US" sz="2400" dirty="0" err="1"/>
              <a:t>Vipak</a:t>
            </a:r>
            <a:r>
              <a:rPr lang="en-US" sz="2400" dirty="0"/>
              <a:t>: </a:t>
            </a:r>
            <a:r>
              <a:rPr lang="en-US" sz="2400" dirty="0" err="1"/>
              <a:t>Katu</a:t>
            </a:r>
            <a:endParaRPr lang="en-US" sz="2400" dirty="0"/>
          </a:p>
          <a:p>
            <a:r>
              <a:rPr lang="en-US" sz="2400" dirty="0"/>
              <a:t>☺</a:t>
            </a:r>
            <a:r>
              <a:rPr lang="en-US" sz="2400" dirty="0" err="1"/>
              <a:t>Virya</a:t>
            </a:r>
            <a:r>
              <a:rPr lang="en-US" sz="2400" dirty="0"/>
              <a:t>: </a:t>
            </a:r>
            <a:r>
              <a:rPr lang="en-US" sz="2400" dirty="0" err="1"/>
              <a:t>Ushna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43470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F5280E-F430-4405-A77D-35E0E9FE5A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225" y="1"/>
            <a:ext cx="8867776" cy="24860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A771CA-467F-48C2-B926-7724A67FC40F}"/>
              </a:ext>
            </a:extLst>
          </p:cNvPr>
          <p:cNvSpPr txBox="1"/>
          <p:nvPr/>
        </p:nvSpPr>
        <p:spPr>
          <a:xfrm>
            <a:off x="2181225" y="161925"/>
            <a:ext cx="88677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/>
              <a:t>Chemical Constituents:</a:t>
            </a:r>
          </a:p>
          <a:p>
            <a:endParaRPr lang="en-IN" sz="2400" dirty="0"/>
          </a:p>
          <a:p>
            <a:r>
              <a:rPr lang="el-GR" sz="2400" dirty="0"/>
              <a:t>☺β</a:t>
            </a:r>
            <a:r>
              <a:rPr lang="en-IN" sz="2400" dirty="0"/>
              <a:t> Sitosterol, Lanosterol, Caffeic Acid</a:t>
            </a:r>
          </a:p>
          <a:p>
            <a:endParaRPr lang="en-IN" sz="2400" b="1" dirty="0"/>
          </a:p>
          <a:p>
            <a:r>
              <a:rPr lang="en-IN" sz="2400" b="1" u="sng" dirty="0"/>
              <a:t>Karma:</a:t>
            </a:r>
          </a:p>
          <a:p>
            <a:endParaRPr lang="en-IN" sz="2400" dirty="0"/>
          </a:p>
          <a:p>
            <a:r>
              <a:rPr lang="en-IN" sz="2400" dirty="0"/>
              <a:t>☺</a:t>
            </a:r>
            <a:r>
              <a:rPr lang="en-IN" sz="2400" dirty="0" err="1"/>
              <a:t>Vranasodhana</a:t>
            </a:r>
            <a:endParaRPr lang="en-IN" sz="2400" dirty="0"/>
          </a:p>
          <a:p>
            <a:r>
              <a:rPr lang="en-IN" sz="2400" dirty="0"/>
              <a:t>☺</a:t>
            </a:r>
            <a:r>
              <a:rPr lang="en-IN" sz="2400" dirty="0" err="1"/>
              <a:t>Raktapittahara</a:t>
            </a:r>
            <a:endParaRPr lang="en-IN" sz="2400" dirty="0"/>
          </a:p>
          <a:p>
            <a:r>
              <a:rPr lang="en-IN" sz="2400" dirty="0"/>
              <a:t>☺</a:t>
            </a:r>
            <a:r>
              <a:rPr lang="en-IN" sz="2400" dirty="0" err="1"/>
              <a:t>Yonisodhana</a:t>
            </a:r>
            <a:endParaRPr lang="en-IN" sz="2400" dirty="0"/>
          </a:p>
          <a:p>
            <a:r>
              <a:rPr lang="en-IN" sz="2400" dirty="0"/>
              <a:t>☺</a:t>
            </a:r>
            <a:r>
              <a:rPr lang="en-IN" sz="2400" dirty="0" err="1"/>
              <a:t>Sophhara</a:t>
            </a:r>
            <a:endParaRPr lang="en-IN" sz="2400" dirty="0"/>
          </a:p>
          <a:p>
            <a:endParaRPr lang="en-IN" sz="2400" u="sng" dirty="0"/>
          </a:p>
          <a:p>
            <a:r>
              <a:rPr lang="en-IN" sz="2400" b="1" u="sng" dirty="0"/>
              <a:t>Therapeutic Uses:</a:t>
            </a:r>
          </a:p>
          <a:p>
            <a:endParaRPr lang="en-IN" sz="2400" dirty="0"/>
          </a:p>
          <a:p>
            <a:r>
              <a:rPr lang="en-IN" sz="2400" dirty="0"/>
              <a:t>☺Bark decoction useful in skin disease.</a:t>
            </a:r>
          </a:p>
          <a:p>
            <a:r>
              <a:rPr lang="en-IN" sz="2400" dirty="0"/>
              <a:t>☺Bark powder + </a:t>
            </a:r>
            <a:r>
              <a:rPr lang="en-IN" sz="2400" dirty="0" err="1"/>
              <a:t>Sunthi</a:t>
            </a:r>
            <a:r>
              <a:rPr lang="en-IN" sz="2400" dirty="0"/>
              <a:t> + </a:t>
            </a:r>
            <a:r>
              <a:rPr lang="en-IN" sz="2400" dirty="0" err="1"/>
              <a:t>Haridra</a:t>
            </a:r>
            <a:r>
              <a:rPr lang="en-IN" sz="2400" dirty="0"/>
              <a:t> useful in oedema.</a:t>
            </a:r>
          </a:p>
        </p:txBody>
      </p:sp>
    </p:spTree>
    <p:extLst>
      <p:ext uri="{BB962C8B-B14F-4D97-AF65-F5344CB8AC3E}">
        <p14:creationId xmlns:p14="http://schemas.microsoft.com/office/powerpoint/2010/main" val="34952905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6123ED-4596-4E1A-B797-D16CE14071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"/>
            <a:ext cx="9182100" cy="2800349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3D Model 5" descr="Smiling Face With Smiling Eyes Emoji">
                <a:extLst>
                  <a:ext uri="{FF2B5EF4-FFF2-40B4-BE49-F238E27FC236}">
                    <a16:creationId xmlns:a16="http://schemas.microsoft.com/office/drawing/2014/main" id="{FF8847A0-CC50-4C43-998C-4EF5BAE38C8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83594056"/>
                  </p:ext>
                </p:extLst>
              </p:nvPr>
            </p:nvGraphicFramePr>
            <p:xfrm>
              <a:off x="4416325" y="387070"/>
              <a:ext cx="3645472" cy="3664508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3645472" cy="3664508"/>
                    </a:xfrm>
                    <a:prstGeom prst="rect">
                      <a:avLst/>
                    </a:prstGeom>
                  </am3d:spPr>
                  <am3d:camera>
                    <am3d:pos x="0" y="0" z="813585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5044" d="1000000"/>
                    <am3d:preTrans dx="3" dy="-17963324" dz="-36663"/>
                    <am3d:scale>
                      <am3d:sx n="1000000" d="1000000"/>
                      <am3d:sy n="1000000" d="1000000"/>
                      <am3d:sz n="1000000" d="1000000"/>
                    </am3d:scale>
                    <am3d:rot ax="96421" ay="752646" az="20945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655804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3D Model 5" descr="Smiling Face With Smiling Eyes Emoji">
                <a:extLst>
                  <a:ext uri="{FF2B5EF4-FFF2-40B4-BE49-F238E27FC236}">
                    <a16:creationId xmlns:a16="http://schemas.microsoft.com/office/drawing/2014/main" id="{FF8847A0-CC50-4C43-998C-4EF5BAE38C8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16325" y="387070"/>
                <a:ext cx="3645472" cy="3664508"/>
              </a:xfrm>
              <a:prstGeom prst="rect">
                <a:avLst/>
              </a:prstGeom>
            </p:spPr>
          </p:pic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20AD6A7A-893B-436C-A8C0-67CD507DF5D5}"/>
              </a:ext>
            </a:extLst>
          </p:cNvPr>
          <p:cNvSpPr/>
          <p:nvPr/>
        </p:nvSpPr>
        <p:spPr>
          <a:xfrm>
            <a:off x="3464159" y="4524373"/>
            <a:ext cx="554980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528691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742</TotalTime>
  <Words>1142</Words>
  <Application>Microsoft Office PowerPoint</Application>
  <PresentationFormat>Widescreen</PresentationFormat>
  <Paragraphs>201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Century Gothic</vt:lpstr>
      <vt:lpstr>Wingdings 3</vt:lpstr>
      <vt:lpstr>Wisp</vt:lpstr>
      <vt:lpstr>PowerPoint Presentation</vt:lpstr>
      <vt:lpstr>PowerPoint Presentation</vt:lpstr>
      <vt:lpstr>                          पीपल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Sudhendu Shekhar</dc:creator>
  <cp:lastModifiedBy>Sudhendu Shekhar</cp:lastModifiedBy>
  <cp:revision>80</cp:revision>
  <dcterms:created xsi:type="dcterms:W3CDTF">2024-03-09T00:26:26Z</dcterms:created>
  <dcterms:modified xsi:type="dcterms:W3CDTF">2024-03-16T02:10:48Z</dcterms:modified>
</cp:coreProperties>
</file>