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12922-F122-4633-A7B4-E67433CAAE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C306EAE-C33F-4BA9-8E34-BF4B1985C6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DFAAFE0-F43B-4464-A02E-A4DE1CEB9056}"/>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5" name="Footer Placeholder 4">
            <a:extLst>
              <a:ext uri="{FF2B5EF4-FFF2-40B4-BE49-F238E27FC236}">
                <a16:creationId xmlns:a16="http://schemas.microsoft.com/office/drawing/2014/main" id="{55A9930A-79B4-48B4-840F-9C993BDAFA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7440F6D-B75D-4883-8564-40A7FFAD289E}"/>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2695740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9EBD6-22D9-4F5B-8DF1-01B79F44052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4713479-AAA6-42D2-8E03-024E8794AD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1A06D7-63D8-40F9-BB73-474EBB62D74F}"/>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5" name="Footer Placeholder 4">
            <a:extLst>
              <a:ext uri="{FF2B5EF4-FFF2-40B4-BE49-F238E27FC236}">
                <a16:creationId xmlns:a16="http://schemas.microsoft.com/office/drawing/2014/main" id="{5A375A20-FDE3-414F-9CA4-908B1D9204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9A05E0B-CE37-4A13-B81D-C0B435FAE1AC}"/>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4232657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7068-1A1B-47E3-9346-6EC7988571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3527748-4D35-4984-AC13-1BA262619E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BACB1D-2EB7-4435-AF87-DC0EB7C5DE5E}"/>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5" name="Footer Placeholder 4">
            <a:extLst>
              <a:ext uri="{FF2B5EF4-FFF2-40B4-BE49-F238E27FC236}">
                <a16:creationId xmlns:a16="http://schemas.microsoft.com/office/drawing/2014/main" id="{873FEFD6-CA1C-4AAD-A524-8F4AE5303FA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63FB19-338D-4DCB-8AB6-F489AF1C7A1D}"/>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270195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CD822-6FC6-462A-BD89-7639FD429AA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6FD4846-3976-4A92-A4B4-C44AAD8128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BB159CA-19B5-484A-9E34-8219EC90B8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F27DE7B-9533-42B1-BF4C-66EE228C3807}"/>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6" name="Footer Placeholder 5">
            <a:extLst>
              <a:ext uri="{FF2B5EF4-FFF2-40B4-BE49-F238E27FC236}">
                <a16:creationId xmlns:a16="http://schemas.microsoft.com/office/drawing/2014/main" id="{FCB02A48-7057-4BEA-9549-4DFE5127458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32A3EE6-A4F4-4454-8ADD-4504DEBFC9D0}"/>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113441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DC2C-F301-4FF5-94C3-B29020E3BF0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42A87E-F448-4190-8DDB-D38A5D803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5D7EDE-AAC1-4CE6-8796-197310F782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F4E7879-6749-4A1C-BD95-AF1452B36F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F7E4D7-9939-40B1-BEBE-310C119379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D1D1A23-67F7-45C9-B16C-36174D176C1D}"/>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8" name="Footer Placeholder 7">
            <a:extLst>
              <a:ext uri="{FF2B5EF4-FFF2-40B4-BE49-F238E27FC236}">
                <a16:creationId xmlns:a16="http://schemas.microsoft.com/office/drawing/2014/main" id="{91EC55FE-DD0E-4B27-890E-CCDB01481E1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A404BAC-9FA1-43B9-B9C1-A484FA3A0D05}"/>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1005598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0ED75-1EE4-4A07-B392-B007CA1D285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13E3674-4C43-481B-8EC4-427B183019B1}"/>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4" name="Footer Placeholder 3">
            <a:extLst>
              <a:ext uri="{FF2B5EF4-FFF2-40B4-BE49-F238E27FC236}">
                <a16:creationId xmlns:a16="http://schemas.microsoft.com/office/drawing/2014/main" id="{400FF8B3-65EA-4D96-A382-20BD1C2C4E6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578A318-A8AE-4DCC-98CD-3C324794090E}"/>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1647983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22FB-C05D-488F-AB8A-C873FFF7643A}"/>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3" name="Footer Placeholder 2">
            <a:extLst>
              <a:ext uri="{FF2B5EF4-FFF2-40B4-BE49-F238E27FC236}">
                <a16:creationId xmlns:a16="http://schemas.microsoft.com/office/drawing/2014/main" id="{FE255835-3154-4862-B3E1-FE34B74AFE1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5319796-2F0E-4EF9-84AF-C3B4E3F0B011}"/>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1947903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9351B-78E2-499E-B02E-4920173FF6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47BE753-F6D3-4C97-B45F-E53CA950E9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D15A7AE-81B6-414C-B21D-3CD763969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0EE6D4-07F2-4F39-AF61-72E675D8F532}"/>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6" name="Footer Placeholder 5">
            <a:extLst>
              <a:ext uri="{FF2B5EF4-FFF2-40B4-BE49-F238E27FC236}">
                <a16:creationId xmlns:a16="http://schemas.microsoft.com/office/drawing/2014/main" id="{6A50D36B-EE5C-4D12-B6F0-E0A41E2973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32B3801-63F0-4643-993D-4CBC8F4481CA}"/>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3593651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3242E-D4AB-44F4-A640-0DF459B70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5342527-7EA4-4FFA-8B63-CF14957556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6D3D152-18AA-4CCC-9595-1F969E3AFC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4AE308-BDDB-443C-A6C3-3D6B981B8EBF}"/>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6" name="Footer Placeholder 5">
            <a:extLst>
              <a:ext uri="{FF2B5EF4-FFF2-40B4-BE49-F238E27FC236}">
                <a16:creationId xmlns:a16="http://schemas.microsoft.com/office/drawing/2014/main" id="{F4196CA8-0CA2-4C98-BC87-A3292B5E64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C939100-F6FC-4793-8585-5AE346D957A4}"/>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3569195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6827-D941-40CF-9500-5C02B82C89D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0B7A603-4D52-4DE0-B28D-6DCDCCEBF8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71BE98-8CDB-42C2-8009-6D0087A0BBC3}"/>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5" name="Footer Placeholder 4">
            <a:extLst>
              <a:ext uri="{FF2B5EF4-FFF2-40B4-BE49-F238E27FC236}">
                <a16:creationId xmlns:a16="http://schemas.microsoft.com/office/drawing/2014/main" id="{65C82433-6C12-4D5A-AF86-AC283E7657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0CF784-EC1A-412E-9ADB-AD18D3400EB0}"/>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577968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FCD676-6B49-4AE3-B537-81A88B3D0F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94DA274-2FCF-4BB9-8036-F1A647AED2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735030-5E82-48BD-B4DA-C4755DC6C2BA}"/>
              </a:ext>
            </a:extLst>
          </p:cNvPr>
          <p:cNvSpPr>
            <a:spLocks noGrp="1"/>
          </p:cNvSpPr>
          <p:nvPr>
            <p:ph type="dt" sz="half" idx="10"/>
          </p:nvPr>
        </p:nvSpPr>
        <p:spPr/>
        <p:txBody>
          <a:bodyPr/>
          <a:lstStyle/>
          <a:p>
            <a:fld id="{08FC1E50-BB52-4BB7-8946-BC01421D9D25}" type="datetimeFigureOut">
              <a:rPr lang="en-IN" smtClean="0"/>
              <a:t>30-04-2024</a:t>
            </a:fld>
            <a:endParaRPr lang="en-IN"/>
          </a:p>
        </p:txBody>
      </p:sp>
      <p:sp>
        <p:nvSpPr>
          <p:cNvPr id="5" name="Footer Placeholder 4">
            <a:extLst>
              <a:ext uri="{FF2B5EF4-FFF2-40B4-BE49-F238E27FC236}">
                <a16:creationId xmlns:a16="http://schemas.microsoft.com/office/drawing/2014/main" id="{644C680A-6F9C-4CE8-BA8C-FCC644973E4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7C25B0-E808-4547-96B9-3E670701480B}"/>
              </a:ext>
            </a:extLst>
          </p:cNvPr>
          <p:cNvSpPr>
            <a:spLocks noGrp="1"/>
          </p:cNvSpPr>
          <p:nvPr>
            <p:ph type="sldNum" sz="quarter" idx="12"/>
          </p:nvPr>
        </p:nvSpPr>
        <p:spPr/>
        <p:txBody>
          <a:bodyPr/>
          <a:lstStyle/>
          <a:p>
            <a:fld id="{907FCDF3-74A9-4DBB-90BE-DA42376E6861}" type="slidenum">
              <a:rPr lang="en-IN" smtClean="0"/>
              <a:t>‹#›</a:t>
            </a:fld>
            <a:endParaRPr lang="en-IN"/>
          </a:p>
        </p:txBody>
      </p:sp>
    </p:spTree>
    <p:extLst>
      <p:ext uri="{BB962C8B-B14F-4D97-AF65-F5344CB8AC3E}">
        <p14:creationId xmlns:p14="http://schemas.microsoft.com/office/powerpoint/2010/main" val="119006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1272C5-AC9B-44F2-8A49-B3D6B47FBB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6F6C574-E89B-4188-A22F-0B208A346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710071F-38F5-4CAC-84D1-F79B1C847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FC1E50-BB52-4BB7-8946-BC01421D9D25}" type="datetimeFigureOut">
              <a:rPr lang="en-IN" smtClean="0"/>
              <a:t>30-04-2024</a:t>
            </a:fld>
            <a:endParaRPr lang="en-IN"/>
          </a:p>
        </p:txBody>
      </p:sp>
      <p:sp>
        <p:nvSpPr>
          <p:cNvPr id="5" name="Footer Placeholder 4">
            <a:extLst>
              <a:ext uri="{FF2B5EF4-FFF2-40B4-BE49-F238E27FC236}">
                <a16:creationId xmlns:a16="http://schemas.microsoft.com/office/drawing/2014/main" id="{5CD514B0-D1E5-42DB-A18C-3369B597F7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CD1A9AD-0933-4BEA-99A3-A10C704767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FCDF3-74A9-4DBB-90BE-DA42376E6861}" type="slidenum">
              <a:rPr lang="en-IN" smtClean="0"/>
              <a:t>‹#›</a:t>
            </a:fld>
            <a:endParaRPr lang="en-IN"/>
          </a:p>
        </p:txBody>
      </p:sp>
    </p:spTree>
    <p:extLst>
      <p:ext uri="{BB962C8B-B14F-4D97-AF65-F5344CB8AC3E}">
        <p14:creationId xmlns:p14="http://schemas.microsoft.com/office/powerpoint/2010/main" val="539313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D13C14-BBE9-483E-BEE3-75013B1F1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01366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98E8DB-BFFE-4B77-8AEC-5416FA1F829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p:spPr>
      </p:pic>
      <p:sp>
        <p:nvSpPr>
          <p:cNvPr id="9" name="Rectangle 8">
            <a:extLst>
              <a:ext uri="{FF2B5EF4-FFF2-40B4-BE49-F238E27FC236}">
                <a16:creationId xmlns:a16="http://schemas.microsoft.com/office/drawing/2014/main" id="{8C0D0D6E-4867-441A-A7C1-4AE0024D4C09}"/>
              </a:ext>
            </a:extLst>
          </p:cNvPr>
          <p:cNvSpPr/>
          <p:nvPr/>
        </p:nvSpPr>
        <p:spPr>
          <a:xfrm>
            <a:off x="5267888" y="0"/>
            <a:ext cx="1656223" cy="923330"/>
          </a:xfrm>
          <a:prstGeom prst="rect">
            <a:avLst/>
          </a:prstGeom>
          <a:noFill/>
        </p:spPr>
        <p:txBody>
          <a:bodyPr wrap="none" lIns="91440" tIns="45720" rIns="91440" bIns="45720">
            <a:spAutoFit/>
          </a:bodyPr>
          <a:lstStyle/>
          <a:p>
            <a:pPr algn="ctr"/>
            <a:r>
              <a:rPr lang="hi-IN" sz="5400" b="1" cap="none" spc="0" dirty="0">
                <a:ln w="6600">
                  <a:solidFill>
                    <a:schemeClr val="accent2"/>
                  </a:solidFill>
                  <a:prstDash val="solid"/>
                </a:ln>
                <a:solidFill>
                  <a:schemeClr val="accent2">
                    <a:lumMod val="40000"/>
                    <a:lumOff val="60000"/>
                  </a:schemeClr>
                </a:solidFill>
                <a:effectLst>
                  <a:outerShdw dist="38100" dir="2700000" algn="tl" rotWithShape="0">
                    <a:schemeClr val="accent2"/>
                  </a:outerShdw>
                </a:effectLst>
              </a:rPr>
              <a:t>गूगल</a:t>
            </a:r>
            <a:endParaRPr lang="en-US" sz="5400" b="1" cap="none" spc="0" dirty="0">
              <a:ln w="6600">
                <a:solidFill>
                  <a:schemeClr val="accent2"/>
                </a:solidFill>
                <a:prstDash val="solid"/>
              </a:ln>
              <a:solidFill>
                <a:schemeClr val="accent2">
                  <a:lumMod val="40000"/>
                  <a:lumOff val="60000"/>
                </a:schemeClr>
              </a:solidFill>
              <a:effectLst>
                <a:outerShdw dist="38100" dir="2700000" algn="tl" rotWithShape="0">
                  <a:schemeClr val="accent2"/>
                </a:outerShdw>
              </a:effectLst>
            </a:endParaRPr>
          </a:p>
        </p:txBody>
      </p:sp>
      <p:pic>
        <p:nvPicPr>
          <p:cNvPr id="11" name="Picture 10">
            <a:extLst>
              <a:ext uri="{FF2B5EF4-FFF2-40B4-BE49-F238E27FC236}">
                <a16:creationId xmlns:a16="http://schemas.microsoft.com/office/drawing/2014/main" id="{5F03292C-7B7C-4DBE-ABFF-B667538A1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970" y="1285875"/>
            <a:ext cx="4398379" cy="2895600"/>
          </a:xfrm>
          <a:prstGeom prst="rect">
            <a:avLst/>
          </a:prstGeom>
        </p:spPr>
      </p:pic>
      <p:pic>
        <p:nvPicPr>
          <p:cNvPr id="13" name="Picture 12">
            <a:extLst>
              <a:ext uri="{FF2B5EF4-FFF2-40B4-BE49-F238E27FC236}">
                <a16:creationId xmlns:a16="http://schemas.microsoft.com/office/drawing/2014/main" id="{B16886E3-BB27-4E06-BBC3-157414D296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6649" y="1285875"/>
            <a:ext cx="4398379" cy="2895599"/>
          </a:xfrm>
          <a:prstGeom prst="rect">
            <a:avLst/>
          </a:prstGeom>
        </p:spPr>
      </p:pic>
      <p:sp>
        <p:nvSpPr>
          <p:cNvPr id="14" name="TextBox 13">
            <a:extLst>
              <a:ext uri="{FF2B5EF4-FFF2-40B4-BE49-F238E27FC236}">
                <a16:creationId xmlns:a16="http://schemas.microsoft.com/office/drawing/2014/main" id="{D46C21CA-B5F6-4933-9612-F80A39DFB1D6}"/>
              </a:ext>
            </a:extLst>
          </p:cNvPr>
          <p:cNvSpPr txBox="1"/>
          <p:nvPr/>
        </p:nvSpPr>
        <p:spPr>
          <a:xfrm>
            <a:off x="1011720" y="4371796"/>
            <a:ext cx="9978058" cy="1200329"/>
          </a:xfrm>
          <a:prstGeom prst="rect">
            <a:avLst/>
          </a:prstGeom>
          <a:noFill/>
        </p:spPr>
        <p:txBody>
          <a:bodyPr wrap="square" rtlCol="0">
            <a:spAutoFit/>
          </a:bodyPr>
          <a:lstStyle/>
          <a:p>
            <a:r>
              <a:rPr lang="en-IN" sz="3600" b="1" dirty="0">
                <a:latin typeface="Century Gothic" panose="020B0502020202020204" pitchFamily="34" charset="0"/>
                <a:sym typeface="Wingdings" panose="05000000000000000000" pitchFamily="2" charset="2"/>
              </a:rPr>
              <a:t>☺</a:t>
            </a:r>
            <a:r>
              <a:rPr lang="en-IN" sz="3600" b="1" dirty="0"/>
              <a:t>Botanical Name:-  </a:t>
            </a:r>
            <a:r>
              <a:rPr lang="en-IN" sz="3600" dirty="0" err="1">
                <a:solidFill>
                  <a:schemeClr val="accent1">
                    <a:lumMod val="75000"/>
                  </a:schemeClr>
                </a:solidFill>
              </a:rPr>
              <a:t>Commiphora</a:t>
            </a:r>
            <a:r>
              <a:rPr lang="en-IN" sz="3600" dirty="0">
                <a:solidFill>
                  <a:schemeClr val="accent1">
                    <a:lumMod val="75000"/>
                  </a:schemeClr>
                </a:solidFill>
              </a:rPr>
              <a:t> </a:t>
            </a:r>
            <a:r>
              <a:rPr lang="en-IN" sz="3600" dirty="0" err="1">
                <a:solidFill>
                  <a:schemeClr val="accent1">
                    <a:lumMod val="75000"/>
                  </a:schemeClr>
                </a:solidFill>
              </a:rPr>
              <a:t>mukul</a:t>
            </a:r>
            <a:r>
              <a:rPr lang="en-IN" sz="3600" dirty="0">
                <a:solidFill>
                  <a:schemeClr val="accent1">
                    <a:lumMod val="75000"/>
                  </a:schemeClr>
                </a:solidFill>
              </a:rPr>
              <a:t> Engl.</a:t>
            </a:r>
          </a:p>
          <a:p>
            <a:r>
              <a:rPr lang="en-IN" sz="3600" dirty="0">
                <a:latin typeface="Century Gothic" panose="020B0502020202020204" pitchFamily="34" charset="0"/>
              </a:rPr>
              <a:t>☺</a:t>
            </a:r>
            <a:r>
              <a:rPr lang="en-IN" sz="3600" b="1" dirty="0"/>
              <a:t>Family:-  </a:t>
            </a:r>
            <a:r>
              <a:rPr lang="en-IN" sz="3600" dirty="0" err="1">
                <a:solidFill>
                  <a:schemeClr val="accent1">
                    <a:lumMod val="75000"/>
                  </a:schemeClr>
                </a:solidFill>
              </a:rPr>
              <a:t>Burseracae</a:t>
            </a:r>
            <a:endParaRPr lang="en-IN" sz="3600" dirty="0">
              <a:solidFill>
                <a:schemeClr val="accent1">
                  <a:lumMod val="75000"/>
                </a:schemeClr>
              </a:solidFill>
            </a:endParaRPr>
          </a:p>
        </p:txBody>
      </p:sp>
    </p:spTree>
    <p:extLst>
      <p:ext uri="{BB962C8B-B14F-4D97-AF65-F5344CB8AC3E}">
        <p14:creationId xmlns:p14="http://schemas.microsoft.com/office/powerpoint/2010/main" val="267413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213C22-78AB-42BC-B24B-87B81210017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61D9B0C-CAF9-4822-AFF6-B4AB935BA73A}"/>
              </a:ext>
            </a:extLst>
          </p:cNvPr>
          <p:cNvSpPr txBox="1"/>
          <p:nvPr/>
        </p:nvSpPr>
        <p:spPr>
          <a:xfrm>
            <a:off x="704850" y="457200"/>
            <a:ext cx="10772775" cy="523220"/>
          </a:xfrm>
          <a:prstGeom prst="rect">
            <a:avLst/>
          </a:prstGeom>
          <a:noFill/>
        </p:spPr>
        <p:txBody>
          <a:bodyPr wrap="square" rtlCol="0">
            <a:spAutoFit/>
          </a:bodyPr>
          <a:lstStyle/>
          <a:p>
            <a:r>
              <a:rPr lang="en-IN" sz="2800" b="1" dirty="0">
                <a:solidFill>
                  <a:srgbClr val="FF0000"/>
                </a:solidFill>
                <a:latin typeface="Century Gothic" panose="020B0502020202020204" pitchFamily="34" charset="0"/>
              </a:rPr>
              <a:t>♦</a:t>
            </a:r>
            <a:r>
              <a:rPr lang="en-IN" sz="2800" b="1" dirty="0">
                <a:latin typeface="Century Gothic" panose="020B0502020202020204" pitchFamily="34" charset="0"/>
              </a:rPr>
              <a:t> </a:t>
            </a:r>
            <a:r>
              <a:rPr lang="en-IN" sz="2800" b="1" dirty="0"/>
              <a:t>Classical Categorization:-</a:t>
            </a:r>
          </a:p>
        </p:txBody>
      </p:sp>
      <p:sp>
        <p:nvSpPr>
          <p:cNvPr id="2" name="TextBox 1">
            <a:extLst>
              <a:ext uri="{FF2B5EF4-FFF2-40B4-BE49-F238E27FC236}">
                <a16:creationId xmlns:a16="http://schemas.microsoft.com/office/drawing/2014/main" id="{676D3265-7A62-4189-B721-77467639C01E}"/>
              </a:ext>
            </a:extLst>
          </p:cNvPr>
          <p:cNvSpPr txBox="1"/>
          <p:nvPr/>
        </p:nvSpPr>
        <p:spPr>
          <a:xfrm>
            <a:off x="876300" y="1247775"/>
            <a:ext cx="10220325" cy="4893647"/>
          </a:xfrm>
          <a:prstGeom prst="rect">
            <a:avLst/>
          </a:prstGeom>
          <a:noFill/>
        </p:spPr>
        <p:txBody>
          <a:bodyPr wrap="square" rtlCol="0">
            <a:spAutoFit/>
          </a:bodyPr>
          <a:lstStyle/>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err="1">
                <a:solidFill>
                  <a:schemeClr val="accent1">
                    <a:lumMod val="75000"/>
                  </a:schemeClr>
                </a:solidFill>
              </a:rPr>
              <a:t>Bhavaprakash</a:t>
            </a:r>
            <a:r>
              <a:rPr lang="en-IN" sz="2400" dirty="0">
                <a:solidFill>
                  <a:schemeClr val="accent1">
                    <a:lumMod val="75000"/>
                  </a:schemeClr>
                </a:solidFill>
              </a:rPr>
              <a:t> Nighantu: </a:t>
            </a:r>
            <a:r>
              <a:rPr lang="en-IN" sz="2400" dirty="0" err="1">
                <a:solidFill>
                  <a:schemeClr val="accent1">
                    <a:lumMod val="75000"/>
                  </a:schemeClr>
                </a:solidFill>
              </a:rPr>
              <a:t>Karpooradi</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a:p>
            <a:endParaRPr lang="en-IN" sz="2400" dirty="0">
              <a:solidFill>
                <a:schemeClr val="accent1">
                  <a:lumMod val="75000"/>
                </a:schemeClr>
              </a:solidFill>
            </a:endParaRPr>
          </a:p>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err="1">
                <a:solidFill>
                  <a:schemeClr val="accent1">
                    <a:lumMod val="75000"/>
                  </a:schemeClr>
                </a:solidFill>
              </a:rPr>
              <a:t>Shaligram</a:t>
            </a:r>
            <a:r>
              <a:rPr lang="en-IN" sz="2400" dirty="0">
                <a:solidFill>
                  <a:schemeClr val="accent1">
                    <a:lumMod val="75000"/>
                  </a:schemeClr>
                </a:solidFill>
              </a:rPr>
              <a:t> Nighantu: </a:t>
            </a:r>
            <a:r>
              <a:rPr lang="en-IN" sz="2400" dirty="0" err="1">
                <a:solidFill>
                  <a:schemeClr val="accent1">
                    <a:lumMod val="75000"/>
                  </a:schemeClr>
                </a:solidFill>
              </a:rPr>
              <a:t>Karpooradi</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a:p>
            <a:endParaRPr lang="en-IN" sz="2400" dirty="0">
              <a:solidFill>
                <a:schemeClr val="accent1">
                  <a:lumMod val="75000"/>
                </a:schemeClr>
              </a:solidFill>
            </a:endParaRPr>
          </a:p>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err="1">
                <a:solidFill>
                  <a:schemeClr val="accent1">
                    <a:lumMod val="75000"/>
                  </a:schemeClr>
                </a:solidFill>
              </a:rPr>
              <a:t>Madanpal</a:t>
            </a:r>
            <a:r>
              <a:rPr lang="en-IN" sz="2400" dirty="0">
                <a:solidFill>
                  <a:schemeClr val="accent1">
                    <a:lumMod val="75000"/>
                  </a:schemeClr>
                </a:solidFill>
              </a:rPr>
              <a:t> Nighantu: </a:t>
            </a:r>
            <a:r>
              <a:rPr lang="en-IN" sz="2400" dirty="0" err="1">
                <a:solidFill>
                  <a:schemeClr val="accent1">
                    <a:lumMod val="75000"/>
                  </a:schemeClr>
                </a:solidFill>
              </a:rPr>
              <a:t>Karpooradi</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a:p>
            <a:endParaRPr lang="en-IN" sz="2400" dirty="0">
              <a:solidFill>
                <a:schemeClr val="accent1">
                  <a:lumMod val="75000"/>
                </a:schemeClr>
              </a:solidFill>
            </a:endParaRPr>
          </a:p>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a:solidFill>
                  <a:schemeClr val="accent1">
                    <a:lumMod val="75000"/>
                  </a:schemeClr>
                </a:solidFill>
              </a:rPr>
              <a:t>Raj Nighantu: </a:t>
            </a:r>
            <a:r>
              <a:rPr lang="en-IN" sz="2400" dirty="0" err="1">
                <a:solidFill>
                  <a:schemeClr val="accent1">
                    <a:lumMod val="75000"/>
                  </a:schemeClr>
                </a:solidFill>
              </a:rPr>
              <a:t>Chandanadi</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a:p>
            <a:endParaRPr lang="en-IN" sz="2400" dirty="0">
              <a:solidFill>
                <a:schemeClr val="accent1">
                  <a:lumMod val="75000"/>
                </a:schemeClr>
              </a:solidFill>
            </a:endParaRPr>
          </a:p>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err="1">
                <a:solidFill>
                  <a:schemeClr val="accent1">
                    <a:lumMod val="75000"/>
                  </a:schemeClr>
                </a:solidFill>
              </a:rPr>
              <a:t>Dhanwantri</a:t>
            </a:r>
            <a:r>
              <a:rPr lang="en-IN" sz="2400" dirty="0">
                <a:solidFill>
                  <a:schemeClr val="accent1">
                    <a:lumMod val="75000"/>
                  </a:schemeClr>
                </a:solidFill>
              </a:rPr>
              <a:t> Nighantu: </a:t>
            </a:r>
            <a:r>
              <a:rPr lang="en-IN" sz="2400" dirty="0" err="1">
                <a:solidFill>
                  <a:schemeClr val="accent1">
                    <a:lumMod val="75000"/>
                  </a:schemeClr>
                </a:solidFill>
              </a:rPr>
              <a:t>Chandanadi</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a:p>
            <a:endParaRPr lang="en-IN" sz="2400" dirty="0">
              <a:solidFill>
                <a:schemeClr val="accent1">
                  <a:lumMod val="75000"/>
                </a:schemeClr>
              </a:solidFill>
            </a:endParaRPr>
          </a:p>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err="1">
                <a:solidFill>
                  <a:schemeClr val="accent1">
                    <a:lumMod val="75000"/>
                  </a:schemeClr>
                </a:solidFill>
              </a:rPr>
              <a:t>Sushrut</a:t>
            </a:r>
            <a:r>
              <a:rPr lang="en-IN" sz="2400" dirty="0">
                <a:solidFill>
                  <a:schemeClr val="accent1">
                    <a:lumMod val="75000"/>
                  </a:schemeClr>
                </a:solidFill>
              </a:rPr>
              <a:t> Samhita: </a:t>
            </a:r>
            <a:r>
              <a:rPr lang="en-IN" sz="2400" dirty="0" err="1">
                <a:solidFill>
                  <a:schemeClr val="accent1">
                    <a:lumMod val="75000"/>
                  </a:schemeClr>
                </a:solidFill>
              </a:rPr>
              <a:t>Eladi</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a:p>
            <a:endParaRPr lang="en-IN" sz="2400" dirty="0">
              <a:solidFill>
                <a:schemeClr val="accent1">
                  <a:lumMod val="75000"/>
                </a:schemeClr>
              </a:solidFill>
            </a:endParaRPr>
          </a:p>
          <a:p>
            <a:r>
              <a:rPr lang="en-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en-IN" sz="2400" dirty="0" err="1">
                <a:solidFill>
                  <a:schemeClr val="accent1">
                    <a:lumMod val="75000"/>
                  </a:schemeClr>
                </a:solidFill>
              </a:rPr>
              <a:t>Hareeta</a:t>
            </a:r>
            <a:r>
              <a:rPr lang="en-IN" sz="2400" dirty="0">
                <a:solidFill>
                  <a:schemeClr val="accent1">
                    <a:lumMod val="75000"/>
                  </a:schemeClr>
                </a:solidFill>
              </a:rPr>
              <a:t> Samhita: </a:t>
            </a:r>
            <a:r>
              <a:rPr lang="en-IN" sz="2400" dirty="0" err="1">
                <a:solidFill>
                  <a:schemeClr val="accent1">
                    <a:lumMod val="75000"/>
                  </a:schemeClr>
                </a:solidFill>
              </a:rPr>
              <a:t>Rasayan</a:t>
            </a:r>
            <a:r>
              <a:rPr lang="en-IN" sz="2400" dirty="0">
                <a:solidFill>
                  <a:schemeClr val="accent1">
                    <a:lumMod val="75000"/>
                  </a:schemeClr>
                </a:solidFill>
              </a:rPr>
              <a:t> </a:t>
            </a:r>
            <a:r>
              <a:rPr lang="en-IN" sz="2400" dirty="0" err="1">
                <a:solidFill>
                  <a:schemeClr val="accent1">
                    <a:lumMod val="75000"/>
                  </a:schemeClr>
                </a:solidFill>
              </a:rPr>
              <a:t>Varga</a:t>
            </a:r>
            <a:endParaRPr lang="en-IN" sz="2400" dirty="0">
              <a:solidFill>
                <a:schemeClr val="accent1">
                  <a:lumMod val="75000"/>
                </a:schemeClr>
              </a:solidFill>
            </a:endParaRPr>
          </a:p>
        </p:txBody>
      </p:sp>
    </p:spTree>
    <p:extLst>
      <p:ext uri="{BB962C8B-B14F-4D97-AF65-F5344CB8AC3E}">
        <p14:creationId xmlns:p14="http://schemas.microsoft.com/office/powerpoint/2010/main" val="352512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5E120C-6AD7-4BCD-BF89-6225366B427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8FB0F33-5F89-4209-A931-1AE0B01DC055}"/>
              </a:ext>
            </a:extLst>
          </p:cNvPr>
          <p:cNvSpPr txBox="1"/>
          <p:nvPr/>
        </p:nvSpPr>
        <p:spPr>
          <a:xfrm>
            <a:off x="638175" y="0"/>
            <a:ext cx="11125200" cy="6432530"/>
          </a:xfrm>
          <a:prstGeom prst="rect">
            <a:avLst/>
          </a:prstGeom>
          <a:noFill/>
        </p:spPr>
        <p:txBody>
          <a:bodyPr wrap="square" rtlCol="0">
            <a:spAutoFit/>
          </a:bodyPr>
          <a:lstStyle/>
          <a:p>
            <a:r>
              <a:rPr lang="en-IN" sz="2800" dirty="0">
                <a:solidFill>
                  <a:srgbClr val="FF0000"/>
                </a:solidFill>
                <a:latin typeface="Century Gothic" panose="020B0502020202020204" pitchFamily="34" charset="0"/>
              </a:rPr>
              <a:t>♦</a:t>
            </a:r>
            <a:r>
              <a:rPr lang="en-IN" sz="2800" dirty="0">
                <a:latin typeface="Century Gothic" panose="020B0502020202020204" pitchFamily="34" charset="0"/>
              </a:rPr>
              <a:t> </a:t>
            </a:r>
            <a:r>
              <a:rPr lang="en-IN" sz="2800" b="1" u="sng" dirty="0"/>
              <a:t>Synonyms:-</a:t>
            </a:r>
            <a:endParaRPr lang="hi-IN" sz="2800" b="1" u="sng" dirty="0"/>
          </a:p>
          <a:p>
            <a:endParaRPr lang="en-IN" sz="2400" dirty="0"/>
          </a:p>
          <a:p>
            <a:r>
              <a:rPr lang="en-IN" sz="2400" dirty="0">
                <a:solidFill>
                  <a:schemeClr val="accent1">
                    <a:lumMod val="75000"/>
                  </a:schemeClr>
                </a:solidFill>
              </a:rPr>
              <a:t>“ </a:t>
            </a:r>
            <a:r>
              <a:rPr lang="hi-IN" sz="2400" dirty="0">
                <a:solidFill>
                  <a:schemeClr val="accent1">
                    <a:lumMod val="75000"/>
                  </a:schemeClr>
                </a:solidFill>
              </a:rPr>
              <a:t>गग्गुलुदेवधूपञ्च जटायुः कौशिकः पुरः।</a:t>
            </a:r>
          </a:p>
          <a:p>
            <a:r>
              <a:rPr lang="hi-IN" sz="2400" dirty="0">
                <a:solidFill>
                  <a:schemeClr val="accent1">
                    <a:lumMod val="75000"/>
                  </a:schemeClr>
                </a:solidFill>
              </a:rPr>
              <a:t>कुम्भोलूखलकं क्लीबे महिषाक्षः पलङ्कषः।।</a:t>
            </a:r>
            <a:r>
              <a:rPr lang="en-IN" sz="2400" dirty="0">
                <a:solidFill>
                  <a:schemeClr val="accent1">
                    <a:lumMod val="75000"/>
                  </a:schemeClr>
                </a:solidFill>
              </a:rPr>
              <a:t>”</a:t>
            </a:r>
            <a:endParaRPr lang="hi-IN" sz="2400" dirty="0">
              <a:solidFill>
                <a:schemeClr val="accent1">
                  <a:lumMod val="75000"/>
                </a:schemeClr>
              </a:solidFill>
            </a:endParaRPr>
          </a:p>
          <a:p>
            <a:r>
              <a:rPr lang="hi-IN" sz="2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32 )</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गुग्गुलुः-</a:t>
            </a:r>
            <a:r>
              <a:rPr lang="en-IN" sz="2400" b="1" dirty="0"/>
              <a:t> </a:t>
            </a:r>
            <a:r>
              <a:rPr lang="hi-IN" sz="2400" dirty="0">
                <a:solidFill>
                  <a:schemeClr val="accent1">
                    <a:lumMod val="75000"/>
                  </a:schemeClr>
                </a:solidFill>
              </a:rPr>
              <a:t>गुजो व्याधेर्गुडति रक्षतीति। (</a:t>
            </a:r>
            <a:r>
              <a:rPr lang="en-IN" sz="2400" dirty="0">
                <a:solidFill>
                  <a:schemeClr val="accent1">
                    <a:lumMod val="75000"/>
                  </a:schemeClr>
                </a:solidFill>
              </a:rPr>
              <a:t>It removes a number of ailments.)</a:t>
            </a:r>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देवधूपः-</a:t>
            </a:r>
            <a:r>
              <a:rPr lang="hi-IN" sz="2400" dirty="0">
                <a:solidFill>
                  <a:schemeClr val="accent1">
                    <a:lumMod val="75000"/>
                  </a:schemeClr>
                </a:solidFill>
              </a:rPr>
              <a:t> देवपूजायां धूपे प्रयुक्तः। (</a:t>
            </a:r>
            <a:r>
              <a:rPr lang="en-IN" sz="2400" dirty="0">
                <a:solidFill>
                  <a:schemeClr val="accent1">
                    <a:lumMod val="75000"/>
                  </a:schemeClr>
                </a:solidFill>
              </a:rPr>
              <a:t>Used in incense sticks to worship.) </a:t>
            </a:r>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जटायुः-</a:t>
            </a:r>
            <a:r>
              <a:rPr lang="en-IN" sz="2400" b="1" dirty="0"/>
              <a:t>  </a:t>
            </a:r>
            <a:r>
              <a:rPr lang="en-US" sz="2400" dirty="0">
                <a:solidFill>
                  <a:schemeClr val="accent1">
                    <a:lumMod val="75000"/>
                  </a:schemeClr>
                </a:solidFill>
              </a:rPr>
              <a:t>( Exudes gum resin from its cavities.)</a:t>
            </a: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कौशिकः-</a:t>
            </a:r>
            <a:r>
              <a:rPr lang="hi-IN" sz="2400" dirty="0">
                <a:solidFill>
                  <a:schemeClr val="accent1">
                    <a:lumMod val="75000"/>
                  </a:schemeClr>
                </a:solidFill>
              </a:rPr>
              <a:t> कोशे भवः। ( </a:t>
            </a:r>
            <a:r>
              <a:rPr lang="en-IN" sz="2400" dirty="0">
                <a:solidFill>
                  <a:schemeClr val="accent1">
                    <a:lumMod val="75000"/>
                  </a:schemeClr>
                </a:solidFill>
              </a:rPr>
              <a:t>Exudes gum resin from its cavities.)</a:t>
            </a:r>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पुरः-</a:t>
            </a:r>
            <a:r>
              <a:rPr lang="en-IN" sz="2400" dirty="0">
                <a:solidFill>
                  <a:schemeClr val="accent1">
                    <a:lumMod val="75000"/>
                  </a:schemeClr>
                </a:solidFill>
              </a:rPr>
              <a:t> </a:t>
            </a:r>
            <a:r>
              <a:rPr lang="hi-IN" sz="2400" dirty="0">
                <a:solidFill>
                  <a:schemeClr val="accent1">
                    <a:lumMod val="75000"/>
                  </a:schemeClr>
                </a:solidFill>
              </a:rPr>
              <a:t>निर्यासेषु श्रेष्ठः, </a:t>
            </a:r>
            <a:r>
              <a:rPr lang="en-IN" sz="2400" dirty="0">
                <a:solidFill>
                  <a:schemeClr val="accent1">
                    <a:lumMod val="75000"/>
                  </a:schemeClr>
                </a:solidFill>
              </a:rPr>
              <a:t>‘</a:t>
            </a:r>
            <a:r>
              <a:rPr lang="hi-IN" sz="2400" dirty="0">
                <a:solidFill>
                  <a:schemeClr val="accent1">
                    <a:lumMod val="75000"/>
                  </a:schemeClr>
                </a:solidFill>
              </a:rPr>
              <a:t>पुर अग्रगमने</a:t>
            </a:r>
            <a:r>
              <a:rPr lang="en-IN" sz="2400" dirty="0">
                <a:solidFill>
                  <a:schemeClr val="accent1">
                    <a:lumMod val="75000"/>
                  </a:schemeClr>
                </a:solidFill>
              </a:rPr>
              <a:t>’</a:t>
            </a:r>
            <a:r>
              <a:rPr lang="hi-IN" sz="2400" dirty="0">
                <a:solidFill>
                  <a:schemeClr val="accent1">
                    <a:lumMod val="75000"/>
                  </a:schemeClr>
                </a:solidFill>
              </a:rPr>
              <a:t>। (</a:t>
            </a:r>
            <a:r>
              <a:rPr lang="en-IN" sz="2400" dirty="0">
                <a:solidFill>
                  <a:schemeClr val="accent1">
                    <a:lumMod val="75000"/>
                  </a:schemeClr>
                </a:solidFill>
              </a:rPr>
              <a:t>Considered as best among </a:t>
            </a:r>
            <a:r>
              <a:rPr lang="en-IN" sz="2400" dirty="0" err="1">
                <a:solidFill>
                  <a:schemeClr val="accent1">
                    <a:lumMod val="75000"/>
                  </a:schemeClr>
                </a:solidFill>
              </a:rPr>
              <a:t>Niryas</a:t>
            </a:r>
            <a:r>
              <a:rPr lang="en-IN" sz="2400" dirty="0">
                <a:solidFill>
                  <a:schemeClr val="accent1">
                    <a:lumMod val="75000"/>
                  </a:schemeClr>
                </a:solidFill>
              </a:rPr>
              <a:t>.)</a:t>
            </a:r>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कुम्भोलूखलकः-</a:t>
            </a:r>
            <a:r>
              <a:rPr lang="hi-IN" sz="2400" dirty="0">
                <a:solidFill>
                  <a:schemeClr val="accent1">
                    <a:lumMod val="75000"/>
                  </a:schemeClr>
                </a:solidFill>
              </a:rPr>
              <a:t> कुम्भसदृशादुलूखलसदृशाद्वा कोशानिर्गतः।</a:t>
            </a:r>
          </a:p>
          <a:p>
            <a:r>
              <a:rPr lang="hi-IN" sz="2400" dirty="0">
                <a:solidFill>
                  <a:schemeClr val="accent1">
                    <a:lumMod val="75000"/>
                  </a:schemeClr>
                </a:solidFill>
              </a:rPr>
              <a:t>                </a:t>
            </a:r>
            <a:r>
              <a:rPr lang="en-US" sz="2400" dirty="0">
                <a:solidFill>
                  <a:schemeClr val="accent1">
                    <a:lumMod val="75000"/>
                  </a:schemeClr>
                </a:solidFill>
              </a:rPr>
              <a:t>( Exudes gum resin from its cavities.)</a:t>
            </a: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महिषाक्षः-</a:t>
            </a:r>
            <a:r>
              <a:rPr lang="hi-IN" sz="2400" dirty="0">
                <a:solidFill>
                  <a:schemeClr val="accent1">
                    <a:lumMod val="75000"/>
                  </a:schemeClr>
                </a:solidFill>
              </a:rPr>
              <a:t> महिषनेत्रवत् रक्ताभकृष्णवर्णः। </a:t>
            </a:r>
          </a:p>
          <a:p>
            <a:r>
              <a:rPr lang="hi-IN" sz="2400" dirty="0">
                <a:solidFill>
                  <a:schemeClr val="accent1">
                    <a:lumMod val="75000"/>
                  </a:schemeClr>
                </a:solidFill>
              </a:rPr>
              <a:t>           </a:t>
            </a:r>
            <a:r>
              <a:rPr lang="en-IN" sz="2400" dirty="0">
                <a:solidFill>
                  <a:schemeClr val="accent1">
                    <a:lumMod val="75000"/>
                  </a:schemeClr>
                </a:solidFill>
              </a:rPr>
              <a:t> (Gum resin of </a:t>
            </a:r>
            <a:r>
              <a:rPr lang="en-IN" sz="2400" dirty="0" err="1">
                <a:solidFill>
                  <a:schemeClr val="accent1">
                    <a:lumMod val="75000"/>
                  </a:schemeClr>
                </a:solidFill>
              </a:rPr>
              <a:t>guggulu</a:t>
            </a:r>
            <a:r>
              <a:rPr lang="en-IN" sz="2400" dirty="0">
                <a:solidFill>
                  <a:schemeClr val="accent1">
                    <a:lumMod val="75000"/>
                  </a:schemeClr>
                </a:solidFill>
              </a:rPr>
              <a:t> has reddish black colour like that of buffalo’s eye.)</a:t>
            </a:r>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b="1" dirty="0"/>
              <a:t>पलङ्कषः-</a:t>
            </a:r>
            <a:r>
              <a:rPr lang="hi-IN" sz="2400" dirty="0">
                <a:solidFill>
                  <a:schemeClr val="accent1">
                    <a:lumMod val="75000"/>
                  </a:schemeClr>
                </a:solidFill>
              </a:rPr>
              <a:t> पलं मांसां कषति हिनस्ति, स्थौल्यहृदित्यर्थः।</a:t>
            </a:r>
          </a:p>
          <a:p>
            <a:r>
              <a:rPr lang="hi-IN" sz="2400" dirty="0">
                <a:solidFill>
                  <a:schemeClr val="accent1">
                    <a:lumMod val="75000"/>
                  </a:schemeClr>
                </a:solidFill>
              </a:rPr>
              <a:t>           </a:t>
            </a:r>
            <a:r>
              <a:rPr lang="en-IN" sz="2400" dirty="0">
                <a:solidFill>
                  <a:schemeClr val="accent1">
                    <a:lumMod val="75000"/>
                  </a:schemeClr>
                </a:solidFill>
              </a:rPr>
              <a:t> </a:t>
            </a:r>
            <a:r>
              <a:rPr lang="hi-IN" sz="2400" dirty="0">
                <a:solidFill>
                  <a:schemeClr val="accent1">
                    <a:lumMod val="75000"/>
                  </a:schemeClr>
                </a:solidFill>
              </a:rPr>
              <a:t>( </a:t>
            </a:r>
            <a:r>
              <a:rPr lang="en-IN" sz="2400" dirty="0" err="1">
                <a:solidFill>
                  <a:schemeClr val="accent1">
                    <a:lumMod val="75000"/>
                  </a:schemeClr>
                </a:solidFill>
              </a:rPr>
              <a:t>Guggulu</a:t>
            </a:r>
            <a:r>
              <a:rPr lang="en-IN" sz="2400" dirty="0">
                <a:solidFill>
                  <a:schemeClr val="accent1">
                    <a:lumMod val="75000"/>
                  </a:schemeClr>
                </a:solidFill>
              </a:rPr>
              <a:t> reduce obesity.)</a:t>
            </a:r>
          </a:p>
        </p:txBody>
      </p:sp>
    </p:spTree>
    <p:extLst>
      <p:ext uri="{BB962C8B-B14F-4D97-AF65-F5344CB8AC3E}">
        <p14:creationId xmlns:p14="http://schemas.microsoft.com/office/powerpoint/2010/main" val="116337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53CED5-C889-4EF0-90D5-C3775E65C5F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F3AF0DC-9C7A-4A2B-B112-9E66A4C9F01E}"/>
              </a:ext>
            </a:extLst>
          </p:cNvPr>
          <p:cNvSpPr txBox="1"/>
          <p:nvPr/>
        </p:nvSpPr>
        <p:spPr>
          <a:xfrm>
            <a:off x="628650" y="371475"/>
            <a:ext cx="10782300" cy="6955750"/>
          </a:xfrm>
          <a:prstGeom prst="rect">
            <a:avLst/>
          </a:prstGeom>
          <a:noFill/>
        </p:spPr>
        <p:txBody>
          <a:bodyPr wrap="square" rtlCol="0">
            <a:spAutoFit/>
          </a:bodyPr>
          <a:lstStyle/>
          <a:p>
            <a:r>
              <a:rPr lang="en-IN" sz="2800" dirty="0">
                <a:solidFill>
                  <a:srgbClr val="FF0000"/>
                </a:solidFill>
                <a:latin typeface="Century Gothic" panose="020B0502020202020204" pitchFamily="34" charset="0"/>
              </a:rPr>
              <a:t>♦</a:t>
            </a:r>
            <a:r>
              <a:rPr lang="hi-IN" sz="2400" dirty="0">
                <a:latin typeface="Century Gothic" panose="020B0502020202020204" pitchFamily="34" charset="0"/>
              </a:rPr>
              <a:t> </a:t>
            </a:r>
            <a:r>
              <a:rPr lang="en-IN" sz="2800" b="1" u="sng" dirty="0"/>
              <a:t>Properties :-</a:t>
            </a:r>
            <a:endParaRPr lang="hi-IN" sz="2800" b="1" u="sng" dirty="0"/>
          </a:p>
          <a:p>
            <a:endParaRPr lang="en-IN" sz="2800" b="1" u="sng" dirty="0">
              <a:solidFill>
                <a:schemeClr val="accent1">
                  <a:lumMod val="75000"/>
                </a:schemeClr>
              </a:solidFill>
            </a:endParaRPr>
          </a:p>
          <a:p>
            <a:r>
              <a:rPr lang="en-IN" sz="2400" dirty="0">
                <a:solidFill>
                  <a:schemeClr val="accent1">
                    <a:lumMod val="75000"/>
                  </a:schemeClr>
                </a:solidFill>
              </a:rPr>
              <a:t>“ </a:t>
            </a:r>
            <a:r>
              <a:rPr lang="hi-IN" sz="2400" dirty="0">
                <a:solidFill>
                  <a:schemeClr val="accent1">
                    <a:lumMod val="75000"/>
                  </a:schemeClr>
                </a:solidFill>
              </a:rPr>
              <a:t>गुग्गुलुर्विशदस्तिक्तो वीर्योष्णःपित्तलःसरः।</a:t>
            </a:r>
          </a:p>
          <a:p>
            <a:r>
              <a:rPr lang="hi-IN" sz="2400" dirty="0">
                <a:solidFill>
                  <a:schemeClr val="accent1">
                    <a:lumMod val="75000"/>
                  </a:schemeClr>
                </a:solidFill>
              </a:rPr>
              <a:t>कषायः कटुकः पाके कटू रूक्षो लघुः परः।।</a:t>
            </a:r>
            <a:r>
              <a:rPr lang="en-IN" sz="2400" dirty="0">
                <a:solidFill>
                  <a:schemeClr val="accent1">
                    <a:lumMod val="75000"/>
                  </a:schemeClr>
                </a:solidFill>
              </a:rPr>
              <a:t>”</a:t>
            </a:r>
            <a:endParaRPr lang="hi-IN" sz="2400" dirty="0">
              <a:solidFill>
                <a:schemeClr val="accent1">
                  <a:lumMod val="75000"/>
                </a:schemeClr>
              </a:solidFill>
            </a:endParaRPr>
          </a:p>
          <a:p>
            <a:r>
              <a:rPr lang="hi-IN" sz="1400" dirty="0">
                <a:solidFill>
                  <a:schemeClr val="accent1">
                    <a:lumMod val="75000"/>
                  </a:schemeClr>
                </a:solidFill>
              </a:rPr>
              <a:t>                                (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38 )</a:t>
            </a:r>
            <a:endParaRPr lang="en-IN" sz="1400" dirty="0">
              <a:solidFill>
                <a:schemeClr val="accent1">
                  <a:lumMod val="75000"/>
                </a:schemeClr>
              </a:solidFill>
            </a:endParaRPr>
          </a:p>
          <a:p>
            <a:endParaRPr lang="hi-IN" sz="1400" dirty="0"/>
          </a:p>
          <a:p>
            <a:r>
              <a:rPr lang="hi-IN" sz="2400" b="1" dirty="0">
                <a:latin typeface="Century Gothic" panose="020B0502020202020204" pitchFamily="34" charset="0"/>
              </a:rPr>
              <a:t>☺</a:t>
            </a:r>
            <a:r>
              <a:rPr lang="en-IN" sz="2400" b="1" dirty="0">
                <a:latin typeface="Century Gothic" panose="020B0502020202020204" pitchFamily="34" charset="0"/>
              </a:rPr>
              <a:t> </a:t>
            </a:r>
            <a:r>
              <a:rPr lang="hi-IN" sz="2400" b="1" dirty="0"/>
              <a:t>गुणः-</a:t>
            </a:r>
            <a:r>
              <a:rPr lang="hi-IN" sz="2400" dirty="0"/>
              <a:t> </a:t>
            </a:r>
            <a:r>
              <a:rPr lang="hi-IN" sz="2400" dirty="0">
                <a:solidFill>
                  <a:schemeClr val="accent1">
                    <a:lumMod val="75000"/>
                  </a:schemeClr>
                </a:solidFill>
              </a:rPr>
              <a:t>लघु, रूक्ष, विशद               </a:t>
            </a:r>
            <a:r>
              <a:rPr lang="hi-IN" sz="2400" b="1" dirty="0">
                <a:latin typeface="Century Gothic" panose="020B0502020202020204" pitchFamily="34" charset="0"/>
              </a:rPr>
              <a:t>☺</a:t>
            </a:r>
            <a:r>
              <a:rPr lang="en-IN" sz="2400" b="1" dirty="0">
                <a:solidFill>
                  <a:schemeClr val="accent1">
                    <a:lumMod val="75000"/>
                  </a:schemeClr>
                </a:solidFill>
                <a:latin typeface="Century Gothic" panose="020B0502020202020204" pitchFamily="34" charset="0"/>
              </a:rPr>
              <a:t>  </a:t>
            </a:r>
            <a:r>
              <a:rPr lang="hi-IN" sz="2400" b="1" dirty="0"/>
              <a:t>रसः- </a:t>
            </a:r>
            <a:r>
              <a:rPr lang="hi-IN" sz="2400" dirty="0">
                <a:solidFill>
                  <a:schemeClr val="accent1">
                    <a:lumMod val="75000"/>
                  </a:schemeClr>
                </a:solidFill>
              </a:rPr>
              <a:t>कटु, तिक्त</a:t>
            </a:r>
          </a:p>
          <a:p>
            <a:r>
              <a:rPr lang="hi-IN" sz="2400" b="1" dirty="0">
                <a:latin typeface="Century Gothic" panose="020B0502020202020204" pitchFamily="34" charset="0"/>
              </a:rPr>
              <a:t>☺</a:t>
            </a:r>
            <a:r>
              <a:rPr lang="en-IN" sz="2400" b="1" dirty="0">
                <a:latin typeface="Century Gothic" panose="020B0502020202020204" pitchFamily="34" charset="0"/>
              </a:rPr>
              <a:t> </a:t>
            </a:r>
            <a:r>
              <a:rPr lang="hi-IN" sz="2400" b="1" dirty="0"/>
              <a:t>वीर्यः-</a:t>
            </a:r>
            <a:r>
              <a:rPr lang="hi-IN" sz="2400" dirty="0"/>
              <a:t> </a:t>
            </a:r>
            <a:r>
              <a:rPr lang="hi-IN" sz="2400" dirty="0">
                <a:solidFill>
                  <a:schemeClr val="accent1">
                    <a:lumMod val="75000"/>
                  </a:schemeClr>
                </a:solidFill>
              </a:rPr>
              <a:t>उष्ण   </a:t>
            </a:r>
            <a:r>
              <a:rPr lang="hi-IN" sz="2400" dirty="0"/>
              <a:t>                     </a:t>
            </a:r>
            <a:r>
              <a:rPr lang="hi-IN" sz="2400" b="1" dirty="0">
                <a:latin typeface="Century Gothic" panose="020B0502020202020204" pitchFamily="34" charset="0"/>
              </a:rPr>
              <a:t>☺</a:t>
            </a:r>
            <a:r>
              <a:rPr lang="en-IN" sz="2400" b="1" dirty="0">
                <a:latin typeface="Century Gothic" panose="020B0502020202020204" pitchFamily="34" charset="0"/>
              </a:rPr>
              <a:t> </a:t>
            </a:r>
            <a:r>
              <a:rPr lang="hi-IN" sz="2400" b="1" dirty="0">
                <a:latin typeface="Century Gothic" panose="020B0502020202020204" pitchFamily="34" charset="0"/>
              </a:rPr>
              <a:t> </a:t>
            </a:r>
            <a:r>
              <a:rPr lang="hi-IN" sz="2400" b="1" dirty="0"/>
              <a:t>विपाकः- </a:t>
            </a:r>
            <a:r>
              <a:rPr lang="hi-IN" sz="2400" dirty="0">
                <a:solidFill>
                  <a:schemeClr val="accent1">
                    <a:lumMod val="75000"/>
                  </a:schemeClr>
                </a:solidFill>
              </a:rPr>
              <a:t>कटू</a:t>
            </a: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पित्तजनक                         </a:t>
            </a:r>
            <a:r>
              <a:rPr lang="hi-IN" sz="2400" dirty="0"/>
              <a:t> </a:t>
            </a:r>
            <a:r>
              <a:rPr lang="hi-IN" sz="2400" dirty="0">
                <a:latin typeface="Century Gothic" panose="020B0502020202020204" pitchFamily="34" charset="0"/>
              </a:rPr>
              <a:t>☺</a:t>
            </a:r>
            <a:r>
              <a:rPr lang="hi-IN" sz="2400" dirty="0"/>
              <a:t> </a:t>
            </a:r>
            <a:r>
              <a:rPr lang="hi-IN" sz="2400" dirty="0">
                <a:solidFill>
                  <a:schemeClr val="accent1">
                    <a:lumMod val="75000"/>
                  </a:schemeClr>
                </a:solidFill>
              </a:rPr>
              <a:t>सारक</a:t>
            </a:r>
          </a:p>
          <a:p>
            <a:endParaRPr lang="hi-IN" sz="2400" dirty="0">
              <a:solidFill>
                <a:schemeClr val="accent1">
                  <a:lumMod val="75000"/>
                </a:schemeClr>
              </a:solidFill>
            </a:endParaRPr>
          </a:p>
          <a:p>
            <a:r>
              <a:rPr lang="en-IN" sz="2400" dirty="0">
                <a:solidFill>
                  <a:schemeClr val="accent1">
                    <a:lumMod val="75000"/>
                  </a:schemeClr>
                </a:solidFill>
              </a:rPr>
              <a:t>“ </a:t>
            </a:r>
            <a:r>
              <a:rPr lang="hi-IN" sz="2400" dirty="0">
                <a:solidFill>
                  <a:schemeClr val="accent1">
                    <a:lumMod val="75000"/>
                  </a:schemeClr>
                </a:solidFill>
              </a:rPr>
              <a:t>भग्नसंधानकृद् वृष्यः सूक्ष्मः स्वर्यो रसायनः।</a:t>
            </a:r>
          </a:p>
          <a:p>
            <a:r>
              <a:rPr lang="hi-IN" sz="2400" dirty="0">
                <a:solidFill>
                  <a:schemeClr val="accent1">
                    <a:lumMod val="75000"/>
                  </a:schemeClr>
                </a:solidFill>
              </a:rPr>
              <a:t>दीपनः पिच्छिलो बल्यः कफवातव्रणापचीः।।</a:t>
            </a:r>
            <a:r>
              <a:rPr lang="en-IN" sz="2400" dirty="0">
                <a:solidFill>
                  <a:schemeClr val="accent1">
                    <a:lumMod val="75000"/>
                  </a:schemeClr>
                </a:solidFill>
              </a:rPr>
              <a:t>”</a:t>
            </a:r>
          </a:p>
          <a:p>
            <a:r>
              <a:rPr lang="en-IN" sz="1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39 )</a:t>
            </a:r>
          </a:p>
          <a:p>
            <a:endParaRPr lang="hi-IN" sz="2400" dirty="0">
              <a:solidFill>
                <a:schemeClr val="accent1">
                  <a:lumMod val="75000"/>
                </a:schemeClr>
              </a:solidFill>
            </a:endParaRPr>
          </a:p>
          <a:p>
            <a:r>
              <a:rPr lang="hi-IN" sz="2400" dirty="0">
                <a:solidFill>
                  <a:schemeClr val="accent1">
                    <a:lumMod val="75000"/>
                  </a:schemeClr>
                </a:solidFill>
              </a:rPr>
              <a:t>गूगल टूटे हड्डियों को जोडने वाला, वृष्य, सूक्ष्म (सूक्ष्मस्त्रोतगामी), स्वर को उत्तम करने वाला, रसायन, अग्निदीपक, पिश्चिल गुण युक्त तथा बलकारक होता है एवं कफ वात, व्रण का नाश करने वाला होता है।</a:t>
            </a:r>
          </a:p>
          <a:p>
            <a:endParaRPr lang="hi-IN" sz="2400" dirty="0">
              <a:solidFill>
                <a:schemeClr val="accent1">
                  <a:lumMod val="75000"/>
                </a:schemeClr>
              </a:solidFill>
            </a:endParaRPr>
          </a:p>
          <a:p>
            <a:endParaRPr lang="en-IN" dirty="0"/>
          </a:p>
          <a:p>
            <a:endParaRPr lang="en-IN" dirty="0"/>
          </a:p>
        </p:txBody>
      </p:sp>
    </p:spTree>
    <p:extLst>
      <p:ext uri="{BB962C8B-B14F-4D97-AF65-F5344CB8AC3E}">
        <p14:creationId xmlns:p14="http://schemas.microsoft.com/office/powerpoint/2010/main" val="29917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79AC5B-FC4E-44DE-9E0D-DFADC7834C1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FF7A42C-FD38-41B0-A931-5FA8157DBA93}"/>
              </a:ext>
            </a:extLst>
          </p:cNvPr>
          <p:cNvSpPr txBox="1"/>
          <p:nvPr/>
        </p:nvSpPr>
        <p:spPr>
          <a:xfrm>
            <a:off x="466725" y="314325"/>
            <a:ext cx="11068050" cy="6210300"/>
          </a:xfrm>
          <a:prstGeom prst="rect">
            <a:avLst/>
          </a:prstGeom>
          <a:noFill/>
        </p:spPr>
        <p:txBody>
          <a:bodyPr wrap="square" rtlCol="0">
            <a:spAutoFit/>
          </a:bodyPr>
          <a:lstStyle/>
          <a:p>
            <a:endParaRPr lang="en-IN"/>
          </a:p>
        </p:txBody>
      </p:sp>
      <p:sp>
        <p:nvSpPr>
          <p:cNvPr id="2" name="TextBox 1">
            <a:extLst>
              <a:ext uri="{FF2B5EF4-FFF2-40B4-BE49-F238E27FC236}">
                <a16:creationId xmlns:a16="http://schemas.microsoft.com/office/drawing/2014/main" id="{6A893264-DAE3-44A9-92E2-F3D06F6F2413}"/>
              </a:ext>
            </a:extLst>
          </p:cNvPr>
          <p:cNvSpPr txBox="1"/>
          <p:nvPr/>
        </p:nvSpPr>
        <p:spPr>
          <a:xfrm>
            <a:off x="295275" y="85725"/>
            <a:ext cx="11239500" cy="6562725"/>
          </a:xfrm>
          <a:prstGeom prst="rect">
            <a:avLst/>
          </a:prstGeom>
          <a:noFill/>
        </p:spPr>
        <p:txBody>
          <a:bodyPr wrap="square" rtlCol="0">
            <a:spAutoFit/>
          </a:bodyPr>
          <a:lstStyle/>
          <a:p>
            <a:endParaRPr lang="en-IN" dirty="0"/>
          </a:p>
        </p:txBody>
      </p:sp>
      <p:sp>
        <p:nvSpPr>
          <p:cNvPr id="3" name="TextBox 2">
            <a:extLst>
              <a:ext uri="{FF2B5EF4-FFF2-40B4-BE49-F238E27FC236}">
                <a16:creationId xmlns:a16="http://schemas.microsoft.com/office/drawing/2014/main" id="{B2275039-1AB7-404C-AFB9-1B07B248EB1B}"/>
              </a:ext>
            </a:extLst>
          </p:cNvPr>
          <p:cNvSpPr txBox="1"/>
          <p:nvPr/>
        </p:nvSpPr>
        <p:spPr>
          <a:xfrm>
            <a:off x="466725" y="85725"/>
            <a:ext cx="11430000" cy="6124754"/>
          </a:xfrm>
          <a:prstGeom prst="rect">
            <a:avLst/>
          </a:prstGeom>
          <a:noFill/>
        </p:spPr>
        <p:txBody>
          <a:bodyPr wrap="square" rtlCol="0">
            <a:spAutoFit/>
          </a:bodyPr>
          <a:lstStyle/>
          <a:p>
            <a:r>
              <a:rPr lang="en-IN" sz="2400" dirty="0">
                <a:solidFill>
                  <a:schemeClr val="accent1">
                    <a:lumMod val="75000"/>
                  </a:schemeClr>
                </a:solidFill>
              </a:rPr>
              <a:t>“</a:t>
            </a:r>
            <a:r>
              <a:rPr lang="hi-IN" sz="2400" dirty="0">
                <a:solidFill>
                  <a:schemeClr val="accent1">
                    <a:lumMod val="75000"/>
                  </a:schemeClr>
                </a:solidFill>
              </a:rPr>
              <a:t>मेदोमेहाश्मवातांश्च क्लेदकुष्ठाममारूतान्।</a:t>
            </a:r>
          </a:p>
          <a:p>
            <a:r>
              <a:rPr lang="hi-IN" sz="2400" dirty="0">
                <a:solidFill>
                  <a:schemeClr val="accent1">
                    <a:lumMod val="75000"/>
                  </a:schemeClr>
                </a:solidFill>
              </a:rPr>
              <a:t>पिडकाग्रन्थिशोफार्शोगण्डमालाकृमीञ्जयेत्।।</a:t>
            </a:r>
            <a:r>
              <a:rPr lang="en-IN" sz="2400" dirty="0">
                <a:solidFill>
                  <a:schemeClr val="accent1">
                    <a:lumMod val="75000"/>
                  </a:schemeClr>
                </a:solidFill>
              </a:rPr>
              <a:t>”</a:t>
            </a:r>
            <a:endParaRPr lang="hi-IN" sz="2400" dirty="0">
              <a:solidFill>
                <a:schemeClr val="accent1">
                  <a:lumMod val="75000"/>
                </a:schemeClr>
              </a:solidFill>
            </a:endParaRPr>
          </a:p>
          <a:p>
            <a:r>
              <a:rPr lang="hi-IN" sz="1400" dirty="0">
                <a:solidFill>
                  <a:schemeClr val="accent1">
                    <a:lumMod val="75000"/>
                  </a:schemeClr>
                </a:solidFill>
              </a:rPr>
              <a:t>                                (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40 )</a:t>
            </a:r>
          </a:p>
          <a:p>
            <a:endParaRPr lang="hi-IN" sz="1400" dirty="0">
              <a:solidFill>
                <a:schemeClr val="accent1">
                  <a:lumMod val="75000"/>
                </a:schemeClr>
              </a:solidFill>
            </a:endParaRPr>
          </a:p>
          <a:p>
            <a:r>
              <a:rPr lang="hi-IN" sz="2400" dirty="0">
                <a:solidFill>
                  <a:schemeClr val="accent1">
                    <a:lumMod val="75000"/>
                  </a:schemeClr>
                </a:solidFill>
              </a:rPr>
              <a:t>गूगल मेदोरोग, प्रमेह, पथरी, वात रोग, क्लेद, कुष्ठ, आमवात, पिडका, ग्रन्थि रोग, शोथ, बावासीर, गण्डमाला तथा कृमि रोग नाशक होता है।</a:t>
            </a:r>
          </a:p>
          <a:p>
            <a:endParaRPr lang="hi-IN" sz="2400" dirty="0">
              <a:solidFill>
                <a:schemeClr val="accent1">
                  <a:lumMod val="75000"/>
                </a:schemeClr>
              </a:solidFill>
            </a:endParaRPr>
          </a:p>
          <a:p>
            <a:endParaRPr lang="hi-IN" sz="2400" dirty="0">
              <a:solidFill>
                <a:schemeClr val="accent1">
                  <a:lumMod val="75000"/>
                </a:schemeClr>
              </a:solidFill>
            </a:endParaRPr>
          </a:p>
          <a:p>
            <a:endParaRPr lang="hi-IN" sz="2400" dirty="0">
              <a:solidFill>
                <a:schemeClr val="accent1">
                  <a:lumMod val="75000"/>
                </a:schemeClr>
              </a:solidFill>
            </a:endParaRPr>
          </a:p>
          <a:p>
            <a:r>
              <a:rPr lang="en-IN" sz="2400" dirty="0">
                <a:solidFill>
                  <a:schemeClr val="accent1">
                    <a:lumMod val="75000"/>
                  </a:schemeClr>
                </a:solidFill>
              </a:rPr>
              <a:t>“</a:t>
            </a:r>
            <a:r>
              <a:rPr lang="hi-IN" sz="2400" dirty="0">
                <a:solidFill>
                  <a:schemeClr val="accent1">
                    <a:lumMod val="75000"/>
                  </a:schemeClr>
                </a:solidFill>
              </a:rPr>
              <a:t>माधुर्याच्छमयेद्वातं कषायत्वाच्च पित्तहा।</a:t>
            </a:r>
          </a:p>
          <a:p>
            <a:r>
              <a:rPr lang="hi-IN" sz="2400" dirty="0">
                <a:solidFill>
                  <a:schemeClr val="accent1">
                    <a:lumMod val="75000"/>
                  </a:schemeClr>
                </a:solidFill>
              </a:rPr>
              <a:t>तिक्तत्वाद् कफजित्तेन गुग्गुलः सर्वदोषहा।।</a:t>
            </a:r>
            <a:r>
              <a:rPr lang="en-IN" sz="2400" dirty="0">
                <a:solidFill>
                  <a:schemeClr val="accent1">
                    <a:lumMod val="75000"/>
                  </a:schemeClr>
                </a:solidFill>
              </a:rPr>
              <a:t>”</a:t>
            </a:r>
            <a:endParaRPr lang="hi-IN" sz="2400" dirty="0">
              <a:solidFill>
                <a:schemeClr val="accent1">
                  <a:lumMod val="75000"/>
                </a:schemeClr>
              </a:solidFill>
            </a:endParaRPr>
          </a:p>
          <a:p>
            <a:r>
              <a:rPr lang="hi-IN" sz="2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41 )</a:t>
            </a:r>
          </a:p>
          <a:p>
            <a:endParaRPr lang="hi-IN" sz="1400" dirty="0">
              <a:solidFill>
                <a:schemeClr val="accent1">
                  <a:lumMod val="75000"/>
                </a:schemeClr>
              </a:solidFill>
            </a:endParaRPr>
          </a:p>
          <a:p>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मधुर रस युक्त होने से वात का शमन करता है।</a:t>
            </a:r>
          </a:p>
          <a:p>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कषाय रस युक्त होने से पित्त का शमन करता है।</a:t>
            </a:r>
          </a:p>
          <a:p>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तिक्त रस युक्त होने से कफ का शमन करता है।</a:t>
            </a:r>
          </a:p>
          <a:p>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अतः यह सम्पूर्ण दोषों का नाशक कहा हुआ है।</a:t>
            </a:r>
          </a:p>
          <a:p>
            <a:endParaRPr lang="en-IN" sz="1400" dirty="0"/>
          </a:p>
        </p:txBody>
      </p:sp>
    </p:spTree>
    <p:extLst>
      <p:ext uri="{BB962C8B-B14F-4D97-AF65-F5344CB8AC3E}">
        <p14:creationId xmlns:p14="http://schemas.microsoft.com/office/powerpoint/2010/main" val="63450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871FD6-545A-438F-8ACF-9A448B66D06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8C5CA8A-36B2-42C4-AD52-917639143805}"/>
              </a:ext>
            </a:extLst>
          </p:cNvPr>
          <p:cNvSpPr txBox="1"/>
          <p:nvPr/>
        </p:nvSpPr>
        <p:spPr>
          <a:xfrm>
            <a:off x="723900" y="342900"/>
            <a:ext cx="10677525" cy="738664"/>
          </a:xfrm>
          <a:prstGeom prst="rect">
            <a:avLst/>
          </a:prstGeom>
          <a:noFill/>
        </p:spPr>
        <p:txBody>
          <a:bodyPr wrap="square" rtlCol="0">
            <a:spAutoFit/>
          </a:bodyPr>
          <a:lstStyle/>
          <a:p>
            <a:r>
              <a:rPr lang="en-IN" sz="2400" b="1" dirty="0">
                <a:solidFill>
                  <a:srgbClr val="FF0000"/>
                </a:solidFill>
                <a:latin typeface="Century Gothic" panose="020B0502020202020204" pitchFamily="34" charset="0"/>
              </a:rPr>
              <a:t>♦</a:t>
            </a:r>
            <a:r>
              <a:rPr lang="hi-IN" sz="2400" b="1" dirty="0">
                <a:latin typeface="Century Gothic" panose="020B0502020202020204" pitchFamily="34" charset="0"/>
              </a:rPr>
              <a:t> </a:t>
            </a:r>
            <a:r>
              <a:rPr lang="en-IN" sz="2400" b="1" u="sng" dirty="0"/>
              <a:t>Morphological Feature:</a:t>
            </a:r>
          </a:p>
          <a:p>
            <a:endParaRPr lang="en-IN" dirty="0"/>
          </a:p>
        </p:txBody>
      </p:sp>
      <p:pic>
        <p:nvPicPr>
          <p:cNvPr id="8" name="Picture 7">
            <a:extLst>
              <a:ext uri="{FF2B5EF4-FFF2-40B4-BE49-F238E27FC236}">
                <a16:creationId xmlns:a16="http://schemas.microsoft.com/office/drawing/2014/main" id="{61B54473-8309-42BB-8B83-91FA6CE782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425" y="797306"/>
            <a:ext cx="1847850" cy="1476529"/>
          </a:xfrm>
          <a:prstGeom prst="rect">
            <a:avLst/>
          </a:prstGeom>
        </p:spPr>
      </p:pic>
      <p:pic>
        <p:nvPicPr>
          <p:cNvPr id="10" name="Picture 9">
            <a:extLst>
              <a:ext uri="{FF2B5EF4-FFF2-40B4-BE49-F238E27FC236}">
                <a16:creationId xmlns:a16="http://schemas.microsoft.com/office/drawing/2014/main" id="{99A48FAA-E143-414C-BEBA-4A937CA12E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425" y="2343401"/>
            <a:ext cx="1847850" cy="1343891"/>
          </a:xfrm>
          <a:prstGeom prst="rect">
            <a:avLst/>
          </a:prstGeom>
        </p:spPr>
      </p:pic>
      <p:pic>
        <p:nvPicPr>
          <p:cNvPr id="12" name="Picture 11">
            <a:extLst>
              <a:ext uri="{FF2B5EF4-FFF2-40B4-BE49-F238E27FC236}">
                <a16:creationId xmlns:a16="http://schemas.microsoft.com/office/drawing/2014/main" id="{5DA119DC-BF6C-4442-8C37-16A9D87BFF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0981" y="3756859"/>
            <a:ext cx="1841294" cy="1225276"/>
          </a:xfrm>
          <a:prstGeom prst="rect">
            <a:avLst/>
          </a:prstGeom>
        </p:spPr>
      </p:pic>
      <p:pic>
        <p:nvPicPr>
          <p:cNvPr id="14" name="Picture 13">
            <a:extLst>
              <a:ext uri="{FF2B5EF4-FFF2-40B4-BE49-F238E27FC236}">
                <a16:creationId xmlns:a16="http://schemas.microsoft.com/office/drawing/2014/main" id="{8FE191BE-8B93-4E9A-AB26-86F6530C06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4425" y="5236746"/>
            <a:ext cx="1847850" cy="1491762"/>
          </a:xfrm>
          <a:prstGeom prst="rect">
            <a:avLst/>
          </a:prstGeom>
        </p:spPr>
      </p:pic>
      <p:sp>
        <p:nvSpPr>
          <p:cNvPr id="15" name="TextBox 14">
            <a:extLst>
              <a:ext uri="{FF2B5EF4-FFF2-40B4-BE49-F238E27FC236}">
                <a16:creationId xmlns:a16="http://schemas.microsoft.com/office/drawing/2014/main" id="{66172D4D-C588-436E-BC20-2BC9D1BA4CAB}"/>
              </a:ext>
            </a:extLst>
          </p:cNvPr>
          <p:cNvSpPr txBox="1"/>
          <p:nvPr/>
        </p:nvSpPr>
        <p:spPr>
          <a:xfrm>
            <a:off x="2962275" y="895350"/>
            <a:ext cx="9620249" cy="5262979"/>
          </a:xfrm>
          <a:prstGeom prst="rect">
            <a:avLst/>
          </a:prstGeom>
          <a:noFill/>
        </p:spPr>
        <p:txBody>
          <a:bodyPr wrap="square" rtlCol="0">
            <a:spAutoFit/>
          </a:bodyPr>
          <a:lstStyle/>
          <a:p>
            <a:r>
              <a:rPr lang="hi-IN" sz="2400" b="1" dirty="0"/>
              <a:t>वृक्ष</a:t>
            </a:r>
            <a:r>
              <a:rPr lang="hi-IN" sz="2400" dirty="0">
                <a:solidFill>
                  <a:schemeClr val="accent1">
                    <a:lumMod val="75000"/>
                  </a:schemeClr>
                </a:solidFill>
              </a:rPr>
              <a:t> छोटा 2-3.5 मी उँचा एवं झाडीदार होता है। जिसकी मोटी फैली हुई शाखाओं के अग्रभाग कंटकयुक्त होते हैं।</a:t>
            </a:r>
          </a:p>
          <a:p>
            <a:endParaRPr lang="hi-IN" sz="2400" dirty="0">
              <a:solidFill>
                <a:schemeClr val="accent1">
                  <a:lumMod val="75000"/>
                </a:schemeClr>
              </a:solidFill>
            </a:endParaRPr>
          </a:p>
          <a:p>
            <a:endParaRPr lang="hi-IN" sz="2400" dirty="0">
              <a:solidFill>
                <a:schemeClr val="accent1">
                  <a:lumMod val="75000"/>
                </a:schemeClr>
              </a:solidFill>
            </a:endParaRPr>
          </a:p>
          <a:p>
            <a:r>
              <a:rPr lang="hi-IN" sz="2400" b="1" dirty="0"/>
              <a:t>छाल</a:t>
            </a:r>
            <a:r>
              <a:rPr lang="hi-IN" sz="2400" dirty="0">
                <a:solidFill>
                  <a:schemeClr val="accent1">
                    <a:lumMod val="75000"/>
                  </a:schemeClr>
                </a:solidFill>
              </a:rPr>
              <a:t> हरापन युक्त पीली होती है। इससे कागज के सामान लम्बे, पतले, चमकीले, परत निकलते हैं।</a:t>
            </a:r>
          </a:p>
          <a:p>
            <a:r>
              <a:rPr lang="hi-IN" sz="2400" b="1" dirty="0"/>
              <a:t>लकडी</a:t>
            </a:r>
            <a:r>
              <a:rPr lang="hi-IN" sz="2400" dirty="0">
                <a:solidFill>
                  <a:schemeClr val="accent1">
                    <a:lumMod val="75000"/>
                  </a:schemeClr>
                </a:solidFill>
              </a:rPr>
              <a:t> सफेद वा कोमल होती है।</a:t>
            </a:r>
          </a:p>
          <a:p>
            <a:endParaRPr lang="hi-IN" sz="2400" dirty="0">
              <a:solidFill>
                <a:schemeClr val="accent1">
                  <a:lumMod val="75000"/>
                </a:schemeClr>
              </a:solidFill>
            </a:endParaRPr>
          </a:p>
          <a:p>
            <a:r>
              <a:rPr lang="hi-IN" sz="2400" b="1" dirty="0"/>
              <a:t>पत्ते</a:t>
            </a:r>
            <a:r>
              <a:rPr lang="hi-IN" sz="2400" dirty="0">
                <a:solidFill>
                  <a:schemeClr val="accent1">
                    <a:lumMod val="75000"/>
                  </a:schemeClr>
                </a:solidFill>
              </a:rPr>
              <a:t> पत्रक 1-3 तक, उपर से लट्वाकार, अग्र की तरफ दंतमय धार वाले, चिकने, चमकीले तथा विशेषकर छोटी-मोटी प्रशाखाओं के अन्त में रहते हैं।</a:t>
            </a:r>
          </a:p>
          <a:p>
            <a:r>
              <a:rPr lang="hi-IN" sz="2400" b="1" dirty="0"/>
              <a:t>फूल</a:t>
            </a:r>
            <a:r>
              <a:rPr lang="hi-IN" sz="2400" dirty="0">
                <a:solidFill>
                  <a:schemeClr val="accent1">
                    <a:lumMod val="75000"/>
                  </a:schemeClr>
                </a:solidFill>
              </a:rPr>
              <a:t> 4-5 दल वाले , छोटे-छोटे तथा भूरापन लिए लाल रंग के आते हैं।</a:t>
            </a:r>
          </a:p>
          <a:p>
            <a:endParaRPr lang="hi-IN" sz="2400" dirty="0">
              <a:solidFill>
                <a:schemeClr val="accent1">
                  <a:lumMod val="75000"/>
                </a:schemeClr>
              </a:solidFill>
            </a:endParaRPr>
          </a:p>
          <a:p>
            <a:endParaRPr lang="hi-IN" sz="2400" dirty="0">
              <a:solidFill>
                <a:schemeClr val="accent1">
                  <a:lumMod val="75000"/>
                </a:schemeClr>
              </a:solidFill>
            </a:endParaRPr>
          </a:p>
          <a:p>
            <a:r>
              <a:rPr lang="hi-IN" sz="2400" b="1" dirty="0"/>
              <a:t>फल</a:t>
            </a:r>
            <a:r>
              <a:rPr lang="hi-IN" sz="2400" dirty="0">
                <a:solidFill>
                  <a:schemeClr val="accent1">
                    <a:lumMod val="75000"/>
                  </a:schemeClr>
                </a:solidFill>
              </a:rPr>
              <a:t> छोटे-छोटे, मांसल, लम्बगोल, तथा पकने पर लाल हो जाती है। </a:t>
            </a:r>
            <a:endParaRPr lang="en-IN" sz="2400" dirty="0">
              <a:solidFill>
                <a:schemeClr val="accent1">
                  <a:lumMod val="75000"/>
                </a:schemeClr>
              </a:solidFill>
            </a:endParaRPr>
          </a:p>
        </p:txBody>
      </p:sp>
    </p:spTree>
    <p:extLst>
      <p:ext uri="{BB962C8B-B14F-4D97-AF65-F5344CB8AC3E}">
        <p14:creationId xmlns:p14="http://schemas.microsoft.com/office/powerpoint/2010/main" val="1686495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8ADB43-7A46-49C7-971D-94C1548C9C2B}"/>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7382C8C-BA45-4892-BADA-838C6F0C71AD}"/>
              </a:ext>
            </a:extLst>
          </p:cNvPr>
          <p:cNvSpPr txBox="1"/>
          <p:nvPr/>
        </p:nvSpPr>
        <p:spPr>
          <a:xfrm>
            <a:off x="571500" y="428625"/>
            <a:ext cx="11201400" cy="5909310"/>
          </a:xfrm>
          <a:prstGeom prst="rect">
            <a:avLst/>
          </a:prstGeom>
          <a:noFill/>
        </p:spPr>
        <p:txBody>
          <a:bodyPr wrap="square" rtlCol="0">
            <a:spAutoFit/>
          </a:bodyPr>
          <a:lstStyle/>
          <a:p>
            <a:r>
              <a:rPr lang="hi-IN" sz="2400" b="1" dirty="0">
                <a:solidFill>
                  <a:srgbClr val="FF0000"/>
                </a:solidFill>
                <a:latin typeface="Century Gothic" panose="020B0502020202020204" pitchFamily="34" charset="0"/>
              </a:rPr>
              <a:t>♦</a:t>
            </a:r>
            <a:r>
              <a:rPr lang="en-IN" sz="2400" b="1" dirty="0">
                <a:latin typeface="Century Gothic" panose="020B0502020202020204" pitchFamily="34" charset="0"/>
              </a:rPr>
              <a:t> </a:t>
            </a:r>
            <a:r>
              <a:rPr lang="hi-IN" sz="2400" b="1" u="sng" dirty="0"/>
              <a:t>गूगलः-</a:t>
            </a:r>
            <a:r>
              <a:rPr lang="hi-IN" sz="2400" u="sng" dirty="0"/>
              <a:t> </a:t>
            </a:r>
            <a:endParaRPr lang="en-IN" sz="2400" u="sng" dirty="0"/>
          </a:p>
          <a:p>
            <a:endParaRPr lang="en-IN" sz="2400" dirty="0"/>
          </a:p>
          <a:p>
            <a:r>
              <a:rPr lang="hi-IN" sz="2400" dirty="0">
                <a:solidFill>
                  <a:schemeClr val="accent1">
                    <a:lumMod val="75000"/>
                  </a:schemeClr>
                </a:solidFill>
              </a:rPr>
              <a:t>वृक्ष की त्वचा में जाडे के दिनों में घाव करने से एक प्रकार का तैलीय रालदार गोंद</a:t>
            </a:r>
            <a:r>
              <a:rPr lang="en-IN" sz="2400" dirty="0">
                <a:solidFill>
                  <a:schemeClr val="accent1">
                    <a:lumMod val="75000"/>
                  </a:schemeClr>
                </a:solidFill>
              </a:rPr>
              <a:t> (Oleo gum-resin)</a:t>
            </a:r>
            <a:r>
              <a:rPr lang="hi-IN" sz="2400" dirty="0">
                <a:solidFill>
                  <a:schemeClr val="accent1">
                    <a:lumMod val="75000"/>
                  </a:schemeClr>
                </a:solidFill>
              </a:rPr>
              <a:t> निकलता है जिसे गूगल कहते हैं।</a:t>
            </a:r>
          </a:p>
          <a:p>
            <a:endParaRPr lang="en-IN" sz="2400" dirty="0">
              <a:solidFill>
                <a:schemeClr val="accent1">
                  <a:lumMod val="75000"/>
                </a:schemeClr>
              </a:solidFill>
            </a:endParaRPr>
          </a:p>
          <a:p>
            <a:endParaRPr lang="en-IN" sz="2400" dirty="0"/>
          </a:p>
          <a:p>
            <a:r>
              <a:rPr lang="en-IN" sz="2400" b="1" dirty="0">
                <a:solidFill>
                  <a:srgbClr val="FF0000"/>
                </a:solidFill>
                <a:latin typeface="Century Gothic" panose="020B0502020202020204" pitchFamily="34" charset="0"/>
              </a:rPr>
              <a:t>♦</a:t>
            </a:r>
            <a:r>
              <a:rPr lang="en-IN" sz="2400" b="1" dirty="0">
                <a:latin typeface="Century Gothic" panose="020B0502020202020204" pitchFamily="34" charset="0"/>
              </a:rPr>
              <a:t> </a:t>
            </a:r>
            <a:r>
              <a:rPr lang="en-IN" sz="2400" b="1" u="sng" dirty="0"/>
              <a:t>Habitat :-</a:t>
            </a:r>
          </a:p>
          <a:p>
            <a:endParaRPr lang="en-IN" sz="2400" b="1" u="sng" dirty="0"/>
          </a:p>
          <a:p>
            <a:r>
              <a:rPr lang="hi-IN" sz="2400" dirty="0">
                <a:solidFill>
                  <a:schemeClr val="accent1">
                    <a:lumMod val="75000"/>
                  </a:schemeClr>
                </a:solidFill>
              </a:rPr>
              <a:t>सिन्ध, राजपुताना, खानदेश, बरार, मैसुर, काठियावाड, एवं बेलरी</a:t>
            </a:r>
          </a:p>
          <a:p>
            <a:endParaRPr lang="en-IN" sz="2400" dirty="0">
              <a:solidFill>
                <a:schemeClr val="accent1">
                  <a:lumMod val="75000"/>
                </a:schemeClr>
              </a:solidFill>
            </a:endParaRPr>
          </a:p>
          <a:p>
            <a:endParaRPr lang="en-IN" sz="2400" dirty="0"/>
          </a:p>
          <a:p>
            <a:r>
              <a:rPr lang="en-IN" sz="2400" b="1" dirty="0">
                <a:solidFill>
                  <a:srgbClr val="FF0000"/>
                </a:solidFill>
                <a:latin typeface="Century Gothic" panose="020B0502020202020204" pitchFamily="34" charset="0"/>
              </a:rPr>
              <a:t>♦</a:t>
            </a:r>
            <a:r>
              <a:rPr lang="en-IN" sz="2400" b="1" dirty="0">
                <a:latin typeface="Century Gothic" panose="020B0502020202020204" pitchFamily="34" charset="0"/>
              </a:rPr>
              <a:t> </a:t>
            </a:r>
            <a:r>
              <a:rPr lang="en-IN" sz="2400" b="1" u="sng" dirty="0"/>
              <a:t>Chemical Composition :-</a:t>
            </a:r>
          </a:p>
          <a:p>
            <a:endParaRPr lang="hi-IN" sz="2400" b="1" u="sng" dirty="0"/>
          </a:p>
          <a:p>
            <a:r>
              <a:rPr lang="en-IN" sz="2400" dirty="0">
                <a:solidFill>
                  <a:schemeClr val="accent1">
                    <a:lumMod val="75000"/>
                  </a:schemeClr>
                </a:solidFill>
              </a:rPr>
              <a:t>Diterpenoids, Triterpenoids, Steroids, Flavonoids, </a:t>
            </a:r>
            <a:r>
              <a:rPr lang="en-IN" sz="2400" dirty="0" err="1">
                <a:solidFill>
                  <a:schemeClr val="accent1">
                    <a:lumMod val="75000"/>
                  </a:schemeClr>
                </a:solidFill>
              </a:rPr>
              <a:t>Guggultetrols</a:t>
            </a:r>
            <a:r>
              <a:rPr lang="en-IN" sz="2400" dirty="0">
                <a:solidFill>
                  <a:schemeClr val="accent1">
                    <a:lumMod val="75000"/>
                  </a:schemeClr>
                </a:solidFill>
              </a:rPr>
              <a:t>, Lignans, Sugars, Amino Acids, Volatile Oil</a:t>
            </a:r>
          </a:p>
          <a:p>
            <a:endParaRPr lang="en-IN" dirty="0"/>
          </a:p>
        </p:txBody>
      </p:sp>
      <p:sp>
        <p:nvSpPr>
          <p:cNvPr id="7" name="Oval 6">
            <a:extLst>
              <a:ext uri="{FF2B5EF4-FFF2-40B4-BE49-F238E27FC236}">
                <a16:creationId xmlns:a16="http://schemas.microsoft.com/office/drawing/2014/main" id="{6FF14D9B-256C-44A5-A0E5-679327BD2FE5}"/>
              </a:ext>
            </a:extLst>
          </p:cNvPr>
          <p:cNvSpPr/>
          <p:nvPr/>
        </p:nvSpPr>
        <p:spPr>
          <a:xfrm>
            <a:off x="8629651" y="1670566"/>
            <a:ext cx="3390900" cy="356818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009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0E4D86-42C6-4E59-B97A-C8367C94107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8C30351-17B8-4E96-A521-7BA9EF527C2C}"/>
              </a:ext>
            </a:extLst>
          </p:cNvPr>
          <p:cNvSpPr txBox="1"/>
          <p:nvPr/>
        </p:nvSpPr>
        <p:spPr>
          <a:xfrm>
            <a:off x="609601" y="419100"/>
            <a:ext cx="10744200" cy="6063198"/>
          </a:xfrm>
          <a:prstGeom prst="rect">
            <a:avLst/>
          </a:prstGeom>
          <a:noFill/>
        </p:spPr>
        <p:txBody>
          <a:bodyPr wrap="square" rtlCol="0">
            <a:spAutoFit/>
          </a:bodyPr>
          <a:lstStyle/>
          <a:p>
            <a:r>
              <a:rPr lang="hi-IN" sz="2400" b="1" dirty="0">
                <a:solidFill>
                  <a:srgbClr val="FF0000"/>
                </a:solidFill>
                <a:latin typeface="Century Gothic" panose="020B0502020202020204" pitchFamily="34" charset="0"/>
              </a:rPr>
              <a:t>♦ </a:t>
            </a:r>
            <a:r>
              <a:rPr lang="en-IN" sz="2400" b="1" u="sng" dirty="0">
                <a:latin typeface="Century Gothic" panose="020B0502020202020204" pitchFamily="34" charset="0"/>
              </a:rPr>
              <a:t>Types of </a:t>
            </a:r>
            <a:r>
              <a:rPr lang="en-IN" sz="2400" b="1" u="sng" dirty="0" err="1">
                <a:latin typeface="Century Gothic" panose="020B0502020202020204" pitchFamily="34" charset="0"/>
              </a:rPr>
              <a:t>Guggulu</a:t>
            </a:r>
            <a:r>
              <a:rPr lang="en-IN" sz="2400" b="1" u="sng" dirty="0">
                <a:latin typeface="Century Gothic" panose="020B0502020202020204" pitchFamily="34" charset="0"/>
              </a:rPr>
              <a:t>:</a:t>
            </a:r>
            <a:r>
              <a:rPr lang="hi-IN" sz="2400" b="1" u="sng" dirty="0"/>
              <a:t>-</a:t>
            </a:r>
          </a:p>
          <a:p>
            <a:endParaRPr lang="hi-IN" sz="2400" dirty="0"/>
          </a:p>
          <a:p>
            <a:r>
              <a:rPr lang="hi-IN" sz="2400" dirty="0">
                <a:solidFill>
                  <a:schemeClr val="accent1">
                    <a:lumMod val="75000"/>
                  </a:schemeClr>
                </a:solidFill>
              </a:rPr>
              <a:t>महिषाक्षो महानीलः कुमुदः पद्म इत्यपि।</a:t>
            </a:r>
          </a:p>
          <a:p>
            <a:r>
              <a:rPr lang="hi-IN" sz="2400" dirty="0">
                <a:solidFill>
                  <a:schemeClr val="accent1">
                    <a:lumMod val="75000"/>
                  </a:schemeClr>
                </a:solidFill>
              </a:rPr>
              <a:t>हिरण्यःपञ्चमो ज्ञेयो गुग्गुलोःपञ्च जातयः।।</a:t>
            </a:r>
          </a:p>
          <a:p>
            <a:r>
              <a:rPr lang="hi-IN" sz="1400" dirty="0">
                <a:solidFill>
                  <a:schemeClr val="accent1">
                    <a:lumMod val="75000"/>
                  </a:schemeClr>
                </a:solidFill>
              </a:rPr>
              <a:t>                                  (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33 )</a:t>
            </a:r>
          </a:p>
          <a:p>
            <a:endParaRPr lang="hi-IN" sz="1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महिषाक्ष</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महानील</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कुमुद</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पद्म</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हिरण्य</a:t>
            </a:r>
          </a:p>
          <a:p>
            <a:endParaRPr lang="hi-IN" sz="2400" dirty="0">
              <a:solidFill>
                <a:schemeClr val="accent1">
                  <a:lumMod val="75000"/>
                </a:schemeClr>
              </a:solidFill>
            </a:endParaRPr>
          </a:p>
          <a:p>
            <a:r>
              <a:rPr lang="hi-IN" sz="2400" dirty="0">
                <a:solidFill>
                  <a:schemeClr val="accent1">
                    <a:lumMod val="75000"/>
                  </a:schemeClr>
                </a:solidFill>
              </a:rPr>
              <a:t>इस प्रकार गूगल के पाँच भेद जाननें चाहिए।</a:t>
            </a:r>
          </a:p>
        </p:txBody>
      </p:sp>
    </p:spTree>
    <p:extLst>
      <p:ext uri="{BB962C8B-B14F-4D97-AF65-F5344CB8AC3E}">
        <p14:creationId xmlns:p14="http://schemas.microsoft.com/office/powerpoint/2010/main" val="71048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7C7AC6-8582-4442-A4F9-D1D55259E00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91CB130-5FA1-4A62-9F0D-8E71D31FFAE6}"/>
              </a:ext>
            </a:extLst>
          </p:cNvPr>
          <p:cNvSpPr txBox="1"/>
          <p:nvPr/>
        </p:nvSpPr>
        <p:spPr>
          <a:xfrm>
            <a:off x="381000" y="228600"/>
            <a:ext cx="11506200" cy="6334125"/>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75B01CD1-4640-42AA-B0EA-2F1D44BCB183}"/>
              </a:ext>
            </a:extLst>
          </p:cNvPr>
          <p:cNvSpPr txBox="1"/>
          <p:nvPr/>
        </p:nvSpPr>
        <p:spPr>
          <a:xfrm>
            <a:off x="666750" y="228600"/>
            <a:ext cx="10848975" cy="6924973"/>
          </a:xfrm>
          <a:prstGeom prst="rect">
            <a:avLst/>
          </a:prstGeom>
          <a:noFill/>
        </p:spPr>
        <p:txBody>
          <a:bodyPr wrap="square" rtlCol="0">
            <a:spAutoFit/>
          </a:bodyPr>
          <a:lstStyle/>
          <a:p>
            <a:r>
              <a:rPr lang="hi-IN" sz="2400" dirty="0">
                <a:solidFill>
                  <a:schemeClr val="accent1">
                    <a:lumMod val="75000"/>
                  </a:schemeClr>
                </a:solidFill>
              </a:rPr>
              <a:t>भृङ्गाञ्जनसवर्णस्तु महिषाक्ष इति स्मृतः।</a:t>
            </a:r>
            <a:endParaRPr lang="en-IN" sz="2400" dirty="0">
              <a:solidFill>
                <a:schemeClr val="accent1">
                  <a:lumMod val="75000"/>
                </a:schemeClr>
              </a:solidFill>
            </a:endParaRPr>
          </a:p>
          <a:p>
            <a:r>
              <a:rPr lang="hi-IN" sz="2400" dirty="0">
                <a:solidFill>
                  <a:schemeClr val="accent1">
                    <a:lumMod val="75000"/>
                  </a:schemeClr>
                </a:solidFill>
              </a:rPr>
              <a:t>महानीलस्तु विज्ञेयः स्वनांमसमलक्षणः।।</a:t>
            </a:r>
            <a:endParaRPr lang="en-IN" sz="2400" dirty="0">
              <a:solidFill>
                <a:schemeClr val="accent1">
                  <a:lumMod val="75000"/>
                </a:schemeClr>
              </a:solidFill>
            </a:endParaRPr>
          </a:p>
          <a:p>
            <a:r>
              <a:rPr lang="en-IN" sz="2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34 )</a:t>
            </a:r>
            <a:r>
              <a:rPr lang="en-IN" sz="1400" dirty="0">
                <a:solidFill>
                  <a:schemeClr val="accent1">
                    <a:lumMod val="75000"/>
                  </a:schemeClr>
                </a:solidFill>
              </a:rPr>
              <a:t> </a:t>
            </a:r>
          </a:p>
          <a:p>
            <a:endParaRPr lang="en-IN" sz="1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rPr>
              <a:t>जो गूगल भौरा या स्रोतोजन के समान काले रंग का होता है वह 'महिषाक्ष' कहलाता</a:t>
            </a:r>
            <a:endParaRPr lang="en-IN" sz="2400" dirty="0">
              <a:solidFill>
                <a:schemeClr val="accent1">
                  <a:lumMod val="75000"/>
                </a:schemeClr>
              </a:solidFill>
            </a:endParaRPr>
          </a:p>
          <a:p>
            <a:r>
              <a:rPr lang="en-IN" sz="2400" dirty="0">
                <a:solidFill>
                  <a:schemeClr val="accent1">
                    <a:lumMod val="75000"/>
                  </a:schemeClr>
                </a:solidFill>
              </a:rPr>
              <a:t>   </a:t>
            </a:r>
            <a:r>
              <a:rPr lang="hi-IN" sz="2400" dirty="0">
                <a:solidFill>
                  <a:schemeClr val="accent1">
                    <a:lumMod val="75000"/>
                  </a:schemeClr>
                </a:solidFill>
              </a:rPr>
              <a:t> है</a:t>
            </a:r>
            <a:r>
              <a:rPr lang="en-IN" sz="2400" dirty="0">
                <a:solidFill>
                  <a:schemeClr val="accent1">
                    <a:lumMod val="75000"/>
                  </a:schemeClr>
                </a:solidFill>
              </a:rPr>
              <a:t> </a:t>
            </a:r>
          </a:p>
          <a:p>
            <a:r>
              <a:rPr lang="hi-IN" sz="2400" dirty="0">
                <a:latin typeface="Century Gothic" panose="020B0502020202020204" pitchFamily="34" charset="0"/>
              </a:rPr>
              <a:t>☺</a:t>
            </a:r>
            <a:r>
              <a:rPr lang="hi-IN" sz="2400" dirty="0">
                <a:solidFill>
                  <a:schemeClr val="accent1">
                    <a:lumMod val="75000"/>
                  </a:schemeClr>
                </a:solidFill>
              </a:rPr>
              <a:t>महानील नामक गूगल का लक्षण अपने नाम के अनुरूप ही है अर्थात् वह अत्यन्त</a:t>
            </a:r>
            <a:endParaRPr lang="en-IN" sz="2400" dirty="0">
              <a:solidFill>
                <a:schemeClr val="accent1">
                  <a:lumMod val="75000"/>
                </a:schemeClr>
              </a:solidFill>
            </a:endParaRPr>
          </a:p>
          <a:p>
            <a:r>
              <a:rPr lang="en-IN" sz="2400" dirty="0">
                <a:solidFill>
                  <a:schemeClr val="accent1">
                    <a:lumMod val="75000"/>
                  </a:schemeClr>
                </a:solidFill>
              </a:rPr>
              <a:t>  </a:t>
            </a:r>
            <a:r>
              <a:rPr lang="hi-IN" sz="2400" dirty="0">
                <a:solidFill>
                  <a:schemeClr val="accent1">
                    <a:lumMod val="75000"/>
                  </a:schemeClr>
                </a:solidFill>
              </a:rPr>
              <a:t> नीलवर्ण का होता है।</a:t>
            </a:r>
            <a:endParaRPr lang="en-IN" sz="2400" dirty="0">
              <a:solidFill>
                <a:schemeClr val="accent1">
                  <a:lumMod val="75000"/>
                </a:schemeClr>
              </a:solidFill>
            </a:endParaRPr>
          </a:p>
          <a:p>
            <a:endParaRPr lang="en-IN" sz="2400" dirty="0">
              <a:solidFill>
                <a:schemeClr val="accent1">
                  <a:lumMod val="75000"/>
                </a:schemeClr>
              </a:solidFill>
            </a:endParaRPr>
          </a:p>
          <a:p>
            <a:endParaRPr lang="en-IN" sz="2400" dirty="0">
              <a:solidFill>
                <a:schemeClr val="accent1">
                  <a:lumMod val="75000"/>
                </a:schemeClr>
              </a:solidFill>
            </a:endParaRPr>
          </a:p>
          <a:p>
            <a:endParaRPr lang="en-IN" sz="2400" dirty="0">
              <a:solidFill>
                <a:schemeClr val="accent1">
                  <a:lumMod val="75000"/>
                </a:schemeClr>
              </a:solidFill>
            </a:endParaRPr>
          </a:p>
          <a:p>
            <a:r>
              <a:rPr lang="hi-IN" sz="2400" dirty="0">
                <a:solidFill>
                  <a:schemeClr val="accent1">
                    <a:lumMod val="75000"/>
                  </a:schemeClr>
                </a:solidFill>
              </a:rPr>
              <a:t>कुमुदः कुमुदाभः स्यात्पद्मो माणिक्यसन्निभः।</a:t>
            </a:r>
            <a:endParaRPr lang="en-IN" sz="2400" dirty="0">
              <a:solidFill>
                <a:schemeClr val="accent1">
                  <a:lumMod val="75000"/>
                </a:schemeClr>
              </a:solidFill>
            </a:endParaRPr>
          </a:p>
          <a:p>
            <a:r>
              <a:rPr lang="hi-IN" sz="2400" dirty="0">
                <a:solidFill>
                  <a:schemeClr val="accent1">
                    <a:lumMod val="75000"/>
                  </a:schemeClr>
                </a:solidFill>
              </a:rPr>
              <a:t>हिरण्याख्यस्तु' हेमाभः पञ्चानांलिङ्गमीरितम्।।</a:t>
            </a:r>
            <a:endParaRPr lang="en-IN" sz="2400" dirty="0">
              <a:solidFill>
                <a:schemeClr val="accent1">
                  <a:lumMod val="75000"/>
                </a:schemeClr>
              </a:solidFill>
            </a:endParaRPr>
          </a:p>
          <a:p>
            <a:r>
              <a:rPr lang="en-IN" sz="1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35 )</a:t>
            </a:r>
            <a:endParaRPr lang="en-IN" sz="1400" dirty="0">
              <a:solidFill>
                <a:schemeClr val="accent1">
                  <a:lumMod val="75000"/>
                </a:schemeClr>
              </a:solidFill>
            </a:endParaRPr>
          </a:p>
          <a:p>
            <a:endParaRPr lang="en-IN" sz="1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कुमुद नामक गूगल-कुमुद (कुई) पुष्प के समान वर्ण वाला होता है। </a:t>
            </a:r>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पद्म नामक गूगल- मानिक के समान वर्ण वाला होता है</a:t>
            </a:r>
            <a:r>
              <a:rPr lang="en-IN" sz="2400" dirty="0">
                <a:solidFill>
                  <a:schemeClr val="accent1">
                    <a:lumMod val="75000"/>
                  </a:schemeClr>
                </a:solidFill>
              </a:rPr>
              <a:t> </a:t>
            </a: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हिरण्याख्य गूगल सोने के समान वर्ण वाला होता है</a:t>
            </a:r>
            <a:endParaRPr lang="en-IN" sz="2400" dirty="0">
              <a:solidFill>
                <a:schemeClr val="accent1">
                  <a:lumMod val="75000"/>
                </a:schemeClr>
              </a:solidFill>
            </a:endParaRPr>
          </a:p>
          <a:p>
            <a:endParaRPr lang="en-IN" sz="2400" dirty="0">
              <a:solidFill>
                <a:schemeClr val="accent1">
                  <a:lumMod val="75000"/>
                </a:schemeClr>
              </a:solidFill>
            </a:endParaRPr>
          </a:p>
          <a:p>
            <a:endParaRPr lang="en-IN" dirty="0"/>
          </a:p>
        </p:txBody>
      </p:sp>
    </p:spTree>
    <p:extLst>
      <p:ext uri="{BB962C8B-B14F-4D97-AF65-F5344CB8AC3E}">
        <p14:creationId xmlns:p14="http://schemas.microsoft.com/office/powerpoint/2010/main" val="4190634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EECA99-9EE7-457D-8A5F-17F55DDAF76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D4B7DB0-D7B8-4BC1-ADFB-28FE4BA0F70F}"/>
              </a:ext>
            </a:extLst>
          </p:cNvPr>
          <p:cNvSpPr txBox="1"/>
          <p:nvPr/>
        </p:nvSpPr>
        <p:spPr>
          <a:xfrm>
            <a:off x="561975" y="323850"/>
            <a:ext cx="11115675" cy="6032421"/>
          </a:xfrm>
          <a:prstGeom prst="rect">
            <a:avLst/>
          </a:prstGeom>
          <a:noFill/>
        </p:spPr>
        <p:txBody>
          <a:bodyPr wrap="square" rtlCol="0">
            <a:spAutoFit/>
          </a:bodyPr>
          <a:lstStyle/>
          <a:p>
            <a:r>
              <a:rPr lang="hi-IN" sz="2400" dirty="0">
                <a:solidFill>
                  <a:schemeClr val="accent1">
                    <a:lumMod val="75000"/>
                  </a:schemeClr>
                </a:solidFill>
              </a:rPr>
              <a:t>महिषाक्षो महानीलो गजेन्द्राणां हितावुभौ।</a:t>
            </a:r>
          </a:p>
          <a:p>
            <a:r>
              <a:rPr lang="hi-IN" sz="2400" dirty="0">
                <a:solidFill>
                  <a:schemeClr val="accent1">
                    <a:lumMod val="75000"/>
                  </a:schemeClr>
                </a:solidFill>
              </a:rPr>
              <a:t>हयानां कुमुदः पद्मः स्वस्त्यारोग्यकरौ परौ।।</a:t>
            </a:r>
            <a:endParaRPr lang="en-IN" sz="2400" dirty="0">
              <a:solidFill>
                <a:schemeClr val="accent1">
                  <a:lumMod val="75000"/>
                </a:schemeClr>
              </a:solidFill>
            </a:endParaRPr>
          </a:p>
          <a:p>
            <a:r>
              <a:rPr lang="en-IN" sz="1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36 )</a:t>
            </a:r>
          </a:p>
          <a:p>
            <a:endParaRPr lang="hi-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महिषाक्ष तथा महानील ये दोनों गूगल हाथियों के लिये हितकारी होते हैं। </a:t>
            </a:r>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कुमुद तथा पद्म ये दोनों गूगल घोड़ों के लिये अत्यन्त कल्याणकारक तथा</a:t>
            </a:r>
            <a:endParaRPr lang="en-IN" sz="2400" dirty="0">
              <a:solidFill>
                <a:schemeClr val="accent1">
                  <a:lumMod val="75000"/>
                </a:schemeClr>
              </a:solidFill>
            </a:endParaRPr>
          </a:p>
          <a:p>
            <a:r>
              <a:rPr lang="hi-IN" sz="2400" dirty="0">
                <a:solidFill>
                  <a:schemeClr val="accent1">
                    <a:lumMod val="75000"/>
                  </a:schemeClr>
                </a:solidFill>
              </a:rPr>
              <a:t> </a:t>
            </a:r>
            <a:r>
              <a:rPr lang="en-IN" sz="2400" dirty="0">
                <a:solidFill>
                  <a:schemeClr val="accent1">
                    <a:lumMod val="75000"/>
                  </a:schemeClr>
                </a:solidFill>
              </a:rPr>
              <a:t>    </a:t>
            </a:r>
            <a:r>
              <a:rPr lang="hi-IN" sz="2400" dirty="0">
                <a:solidFill>
                  <a:schemeClr val="accent1">
                    <a:lumMod val="75000"/>
                  </a:schemeClr>
                </a:solidFill>
              </a:rPr>
              <a:t>आरोग्यदायक होते हैं।</a:t>
            </a:r>
            <a:endParaRPr lang="en-IN" sz="2400" dirty="0">
              <a:solidFill>
                <a:schemeClr val="accent1">
                  <a:lumMod val="75000"/>
                </a:schemeClr>
              </a:solidFill>
            </a:endParaRPr>
          </a:p>
          <a:p>
            <a:endParaRPr lang="hi-IN" sz="2400" dirty="0">
              <a:solidFill>
                <a:schemeClr val="accent1">
                  <a:lumMod val="75000"/>
                </a:schemeClr>
              </a:solidFill>
            </a:endParaRPr>
          </a:p>
          <a:p>
            <a:endParaRPr lang="hi-IN" sz="2400" dirty="0">
              <a:solidFill>
                <a:schemeClr val="accent1">
                  <a:lumMod val="75000"/>
                </a:schemeClr>
              </a:solidFill>
            </a:endParaRPr>
          </a:p>
          <a:p>
            <a:r>
              <a:rPr lang="hi-IN" sz="2400" dirty="0">
                <a:solidFill>
                  <a:schemeClr val="accent1">
                    <a:lumMod val="75000"/>
                  </a:schemeClr>
                </a:solidFill>
              </a:rPr>
              <a:t>विशेषेण मनुष्याणां कनकः परिकीर्त्तितः।</a:t>
            </a:r>
          </a:p>
          <a:p>
            <a:r>
              <a:rPr lang="hi-IN" sz="2400" dirty="0">
                <a:solidFill>
                  <a:schemeClr val="accent1">
                    <a:lumMod val="75000"/>
                  </a:schemeClr>
                </a:solidFill>
              </a:rPr>
              <a:t>कदाचिन्महिषाक्षश्च मतः कैश्चिन्नृणामपि।।</a:t>
            </a:r>
          </a:p>
          <a:p>
            <a:r>
              <a:rPr lang="en-IN" sz="1400" dirty="0">
                <a:solidFill>
                  <a:schemeClr val="accent1">
                    <a:lumMod val="75000"/>
                  </a:schemeClr>
                </a:solidFill>
              </a:rPr>
              <a:t>                                                                            </a:t>
            </a:r>
            <a:r>
              <a:rPr lang="hi-IN" sz="1400" dirty="0">
                <a:solidFill>
                  <a:schemeClr val="accent1">
                    <a:lumMod val="75000"/>
                  </a:schemeClr>
                </a:solidFill>
              </a:rPr>
              <a:t>( भा</a:t>
            </a:r>
            <a:r>
              <a:rPr lang="en-IN" sz="1400" dirty="0">
                <a:solidFill>
                  <a:schemeClr val="accent1">
                    <a:lumMod val="75000"/>
                  </a:schemeClr>
                </a:solidFill>
              </a:rPr>
              <a:t>o</a:t>
            </a:r>
            <a:r>
              <a:rPr lang="hi-IN" sz="1400" dirty="0">
                <a:solidFill>
                  <a:schemeClr val="accent1">
                    <a:lumMod val="75000"/>
                  </a:schemeClr>
                </a:solidFill>
              </a:rPr>
              <a:t>प्र</a:t>
            </a:r>
            <a:r>
              <a:rPr lang="en-IN" sz="1400" dirty="0">
                <a:solidFill>
                  <a:schemeClr val="accent1">
                    <a:lumMod val="75000"/>
                  </a:schemeClr>
                </a:solidFill>
              </a:rPr>
              <a:t>o</a:t>
            </a:r>
            <a:r>
              <a:rPr lang="hi-IN" sz="1400" dirty="0">
                <a:solidFill>
                  <a:schemeClr val="accent1">
                    <a:lumMod val="75000"/>
                  </a:schemeClr>
                </a:solidFill>
              </a:rPr>
              <a:t>नि</a:t>
            </a:r>
            <a:r>
              <a:rPr lang="en-IN" sz="1400" dirty="0">
                <a:solidFill>
                  <a:schemeClr val="accent1">
                    <a:lumMod val="75000"/>
                  </a:schemeClr>
                </a:solidFill>
              </a:rPr>
              <a:t>o </a:t>
            </a:r>
            <a:r>
              <a:rPr lang="hi-IN" sz="1400" dirty="0">
                <a:solidFill>
                  <a:schemeClr val="accent1">
                    <a:lumMod val="75000"/>
                  </a:schemeClr>
                </a:solidFill>
              </a:rPr>
              <a:t>कर्पूरादि वर्ग 37 )</a:t>
            </a:r>
            <a:endParaRPr lang="en-IN" sz="1400" dirty="0">
              <a:solidFill>
                <a:schemeClr val="accent1">
                  <a:lumMod val="75000"/>
                </a:schemeClr>
              </a:solidFill>
            </a:endParaRPr>
          </a:p>
          <a:p>
            <a:endParaRPr lang="en-IN" sz="1400" dirty="0">
              <a:solidFill>
                <a:schemeClr val="accent1">
                  <a:lumMod val="75000"/>
                </a:schemeClr>
              </a:solidFill>
            </a:endParaRPr>
          </a:p>
          <a:p>
            <a:endParaRPr lang="hi-IN" sz="1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rPr>
              <a:t>कनक अर्थात् हिरण्यनामक गूगल तो विशेष करके मनुष्यों के लिये हितकर होता है। </a:t>
            </a:r>
            <a:r>
              <a:rPr lang="hi-IN" sz="2400" dirty="0">
                <a:latin typeface="Century Gothic" panose="020B0502020202020204" pitchFamily="34" charset="0"/>
              </a:rPr>
              <a:t>☺</a:t>
            </a:r>
            <a:r>
              <a:rPr lang="hi-IN" sz="2400" dirty="0">
                <a:solidFill>
                  <a:schemeClr val="accent1">
                    <a:lumMod val="75000"/>
                  </a:schemeClr>
                </a:solidFill>
              </a:rPr>
              <a:t>कोई-कोई ऐसा भी कहते हैं कि मनुष्य के लिये कहीं-कहीं महिषाक्ष गूगल भी हितकारी</a:t>
            </a:r>
            <a:endParaRPr lang="en-IN" sz="2400" dirty="0">
              <a:solidFill>
                <a:schemeClr val="accent1">
                  <a:lumMod val="75000"/>
                </a:schemeClr>
              </a:solidFill>
            </a:endParaRPr>
          </a:p>
          <a:p>
            <a:r>
              <a:rPr lang="en-IN" sz="2400" dirty="0">
                <a:solidFill>
                  <a:schemeClr val="accent1">
                    <a:lumMod val="75000"/>
                  </a:schemeClr>
                </a:solidFill>
              </a:rPr>
              <a:t>   </a:t>
            </a:r>
            <a:r>
              <a:rPr lang="hi-IN" sz="2400" dirty="0">
                <a:solidFill>
                  <a:schemeClr val="accent1">
                    <a:lumMod val="75000"/>
                  </a:schemeClr>
                </a:solidFill>
              </a:rPr>
              <a:t> होता है।</a:t>
            </a:r>
          </a:p>
          <a:p>
            <a:endParaRPr lang="hi-IN" dirty="0"/>
          </a:p>
        </p:txBody>
      </p:sp>
    </p:spTree>
    <p:extLst>
      <p:ext uri="{BB962C8B-B14F-4D97-AF65-F5344CB8AC3E}">
        <p14:creationId xmlns:p14="http://schemas.microsoft.com/office/powerpoint/2010/main" val="54648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11BEA4-9263-4782-9585-DEEF5F741AC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B0BB078-A9F2-4F1E-9A49-8C3A8D1F11A1}"/>
              </a:ext>
            </a:extLst>
          </p:cNvPr>
          <p:cNvSpPr txBox="1"/>
          <p:nvPr/>
        </p:nvSpPr>
        <p:spPr>
          <a:xfrm>
            <a:off x="638175" y="409574"/>
            <a:ext cx="11115675" cy="6740307"/>
          </a:xfrm>
          <a:prstGeom prst="rect">
            <a:avLst/>
          </a:prstGeom>
          <a:noFill/>
        </p:spPr>
        <p:txBody>
          <a:bodyPr wrap="square" rtlCol="0">
            <a:spAutoFit/>
          </a:bodyPr>
          <a:lstStyle/>
          <a:p>
            <a:r>
              <a:rPr lang="en-IN" sz="2400" b="1" dirty="0">
                <a:solidFill>
                  <a:srgbClr val="FF0000"/>
                </a:solidFill>
                <a:latin typeface="Century Gothic" panose="020B0502020202020204" pitchFamily="34" charset="0"/>
              </a:rPr>
              <a:t>♦</a:t>
            </a:r>
            <a:r>
              <a:rPr lang="en-IN" sz="2400" b="1" dirty="0">
                <a:latin typeface="Century Gothic" panose="020B0502020202020204" pitchFamily="34" charset="0"/>
              </a:rPr>
              <a:t> </a:t>
            </a:r>
            <a:r>
              <a:rPr lang="en-IN" sz="2400" b="1" u="sng" dirty="0"/>
              <a:t>Types of </a:t>
            </a:r>
            <a:r>
              <a:rPr lang="en-IN" sz="2400" b="1" u="sng" dirty="0" err="1"/>
              <a:t>Guggulu</a:t>
            </a:r>
            <a:r>
              <a:rPr lang="en-IN" sz="2400" b="1" u="sng" dirty="0"/>
              <a:t> according to Unani:</a:t>
            </a:r>
          </a:p>
          <a:p>
            <a:endParaRPr lang="en-IN" sz="2400" dirty="0"/>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मुक्ले सकलाबी- यह भूरा होता है।</a:t>
            </a:r>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मुक्ले अरबी- यह यमन में पैदा होता है और ललाई लिये भूरा या बैंगनी होता है।</a:t>
            </a:r>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मुक्ले अर्जक- यह ललाई लिये होता है।</a:t>
            </a:r>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मुक्ले यहूद-यह पिलाई लिये होता है। </a:t>
            </a:r>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मुक्ले हिन्दी - यह भारतवर्ष में होता है।</a:t>
            </a:r>
            <a:endParaRPr lang="en-IN" sz="2400" dirty="0">
              <a:solidFill>
                <a:schemeClr val="accent1">
                  <a:lumMod val="75000"/>
                </a:schemeClr>
              </a:solidFill>
            </a:endParaRPr>
          </a:p>
          <a:p>
            <a:endParaRPr lang="en-IN" sz="2400" dirty="0">
              <a:solidFill>
                <a:schemeClr val="accent1">
                  <a:lumMod val="75000"/>
                </a:schemeClr>
              </a:solidFill>
            </a:endParaRPr>
          </a:p>
          <a:p>
            <a:endParaRPr lang="en-IN" sz="2400" dirty="0">
              <a:solidFill>
                <a:schemeClr val="accent1">
                  <a:lumMod val="75000"/>
                </a:schemeClr>
              </a:solidFill>
            </a:endParaRPr>
          </a:p>
          <a:p>
            <a:r>
              <a:rPr lang="hi-IN" sz="2400" dirty="0">
                <a:solidFill>
                  <a:schemeClr val="accent1">
                    <a:lumMod val="75000"/>
                  </a:schemeClr>
                </a:solidFill>
              </a:rPr>
              <a:t>बाजार में तीन तरह का गूगल बिकता है जिसमें से प्रथम दो तो गूगल हैं और तीसरा सलई का गोंद है। केवल गूगल कहने से कभी-कभी सलई का गोंद (कुंदुरू) भी व्यापारी दे देते हैं। गूगल की अन्य जातियों से प्राप्त द्रव्य विभिन्न प्रकार का होता है।</a:t>
            </a:r>
            <a:endParaRPr lang="en-IN" sz="2400" dirty="0">
              <a:solidFill>
                <a:schemeClr val="accent1">
                  <a:lumMod val="75000"/>
                </a:schemeClr>
              </a:solidFill>
            </a:endParaRPr>
          </a:p>
          <a:p>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कण गूगल - यह मारवाड़ से आता है तथा ललाई लिये पीले रंग का होता है। यह</a:t>
            </a:r>
            <a:endParaRPr lang="en-IN" sz="2400" dirty="0">
              <a:solidFill>
                <a:schemeClr val="accent1">
                  <a:lumMod val="75000"/>
                </a:schemeClr>
              </a:solidFill>
            </a:endParaRPr>
          </a:p>
          <a:p>
            <a:r>
              <a:rPr lang="en-IN" sz="2400" dirty="0">
                <a:solidFill>
                  <a:schemeClr val="accent1">
                    <a:lumMod val="75000"/>
                  </a:schemeClr>
                </a:solidFill>
              </a:rPr>
              <a:t>   </a:t>
            </a:r>
            <a:r>
              <a:rPr lang="hi-IN" sz="2400" dirty="0">
                <a:solidFill>
                  <a:schemeClr val="accent1">
                    <a:lumMod val="75000"/>
                  </a:schemeClr>
                </a:solidFill>
              </a:rPr>
              <a:t> भैसा गूगल से नरम होता है। यह अच्छा माना जाता है।</a:t>
            </a:r>
            <a:endParaRPr lang="en-IN" sz="2400" dirty="0">
              <a:solidFill>
                <a:schemeClr val="accent1">
                  <a:lumMod val="75000"/>
                </a:schemeClr>
              </a:solidFill>
            </a:endParaRPr>
          </a:p>
          <a:p>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सलई का गोंद- यह लाल रंग का होता है तथा जलाने पर अच्छी तरह जलता है।</a:t>
            </a:r>
          </a:p>
          <a:p>
            <a:endParaRPr lang="hi-IN" sz="2400" dirty="0">
              <a:solidFill>
                <a:schemeClr val="accent1">
                  <a:lumMod val="75000"/>
                </a:schemeClr>
              </a:solidFill>
            </a:endParaRPr>
          </a:p>
        </p:txBody>
      </p:sp>
    </p:spTree>
    <p:extLst>
      <p:ext uri="{BB962C8B-B14F-4D97-AF65-F5344CB8AC3E}">
        <p14:creationId xmlns:p14="http://schemas.microsoft.com/office/powerpoint/2010/main" val="2537640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BFCB1C-0F22-4A41-AE01-9ACD258A1DD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9E8CA46-3C9D-4157-97E4-460176B06E97}"/>
              </a:ext>
            </a:extLst>
          </p:cNvPr>
          <p:cNvSpPr txBox="1"/>
          <p:nvPr/>
        </p:nvSpPr>
        <p:spPr>
          <a:xfrm>
            <a:off x="628650" y="419100"/>
            <a:ext cx="10877550" cy="6647974"/>
          </a:xfrm>
          <a:prstGeom prst="rect">
            <a:avLst/>
          </a:prstGeom>
          <a:noFill/>
        </p:spPr>
        <p:txBody>
          <a:bodyPr wrap="square" rtlCol="0">
            <a:spAutoFit/>
          </a:bodyPr>
          <a:lstStyle/>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भैंसागूगल-</a:t>
            </a:r>
            <a:r>
              <a:rPr lang="en-IN" sz="2400" dirty="0">
                <a:solidFill>
                  <a:schemeClr val="accent1">
                    <a:lumMod val="75000"/>
                  </a:schemeClr>
                </a:solidFill>
              </a:rPr>
              <a:t> </a:t>
            </a:r>
          </a:p>
          <a:p>
            <a:r>
              <a:rPr lang="hi-IN" sz="2400" dirty="0">
                <a:solidFill>
                  <a:schemeClr val="accent1">
                    <a:lumMod val="75000"/>
                  </a:schemeClr>
                </a:solidFill>
              </a:rPr>
              <a:t>यह सिंध तथा कच्छ से आता है। यह हल्का हरापन लिये पीले रंग का, टेढ़े-मेढ़े, छोटे-बड़े ग‌ट्ठों में होता है। इस पर मैल, बाल एवं छाल के टुकड़े आदि चिपके रहते हैं। यह मोम जैसा नरम लेकिन दबाने से भुरभुरा, कड़वा एवं देवदार के समान गंध वाला होता है। इसे जलाने पर गुब्बारे जैसे निकलकर फूटते हैं। इसे जल में घिसने से हरापन लिये सफेद मिश्रण बनता है। यह हल्की जात का होता है।</a:t>
            </a:r>
            <a:endParaRPr lang="en-IN" sz="2400" dirty="0">
              <a:solidFill>
                <a:schemeClr val="accent1">
                  <a:lumMod val="75000"/>
                </a:schemeClr>
              </a:solidFill>
            </a:endParaRPr>
          </a:p>
          <a:p>
            <a:endParaRPr lang="en-IN" sz="2400" dirty="0">
              <a:solidFill>
                <a:schemeClr val="accent1">
                  <a:lumMod val="75000"/>
                </a:schemeClr>
              </a:solidFill>
            </a:endParaRPr>
          </a:p>
          <a:p>
            <a:endParaRPr lang="en-IN" sz="2400" dirty="0">
              <a:solidFill>
                <a:schemeClr val="accent1">
                  <a:lumMod val="75000"/>
                </a:schemeClr>
              </a:solidFill>
            </a:endParaRPr>
          </a:p>
          <a:p>
            <a:r>
              <a:rPr lang="hi-IN" sz="2400" dirty="0">
                <a:latin typeface="Century Gothic" panose="020B0502020202020204" pitchFamily="34" charset="0"/>
              </a:rPr>
              <a:t>☺</a:t>
            </a:r>
            <a:r>
              <a:rPr lang="en-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उत्तम गूगल-</a:t>
            </a:r>
            <a:r>
              <a:rPr lang="en-IN" sz="2400" dirty="0">
                <a:solidFill>
                  <a:schemeClr val="accent1">
                    <a:lumMod val="75000"/>
                  </a:schemeClr>
                </a:solidFill>
              </a:rPr>
              <a:t> </a:t>
            </a:r>
          </a:p>
          <a:p>
            <a:r>
              <a:rPr lang="hi-IN" sz="2400" dirty="0">
                <a:solidFill>
                  <a:schemeClr val="accent1">
                    <a:lumMod val="75000"/>
                  </a:schemeClr>
                </a:solidFill>
              </a:rPr>
              <a:t>चमकीला, चिपचिपा, मधुर गंध वाला, कुछ पीला (ताजा), पुराना होने पर काला सा, स्वाद में कड़वा तथा आसानी से टूटता है। तोड़ने पर अन्दर से हरी एवं लाल चमक वाला होता है। इसे उष्ण जल में घिसने पर हरी चमक युक्त सफेद रंग का मिश्रण बनता है। इसे जलाने पर यह अच्छी तरह जलता नहीं तथा फूलकर महीन पपड़ी निकलती है। व्यापारी लोग जली हुई लकड़ी आदि में अनेक प्रकार के चिपचिपे गोंद लगाकर गोले बनाकर बेचते हैं इसलिये अच्छी तरह परीक्षा कर खरीदना चाहिये। हमेशा नये गूगल का ही व्यवहार करना चाहिये क्योंकि रखने से यह खराब हो जाता है।</a:t>
            </a:r>
          </a:p>
          <a:p>
            <a:endParaRPr lang="en-IN" sz="2400" dirty="0">
              <a:solidFill>
                <a:schemeClr val="accent1">
                  <a:lumMod val="75000"/>
                </a:schemeClr>
              </a:solidFill>
            </a:endParaRPr>
          </a:p>
          <a:p>
            <a:endParaRPr lang="hi-IN" dirty="0"/>
          </a:p>
        </p:txBody>
      </p:sp>
    </p:spTree>
    <p:extLst>
      <p:ext uri="{BB962C8B-B14F-4D97-AF65-F5344CB8AC3E}">
        <p14:creationId xmlns:p14="http://schemas.microsoft.com/office/powerpoint/2010/main" val="3051544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DBA23-5FA2-4FCC-BC0C-54A15484C44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2E77E63-9C7F-4E9B-94E0-22FD112023FD}"/>
              </a:ext>
            </a:extLst>
          </p:cNvPr>
          <p:cNvSpPr txBox="1"/>
          <p:nvPr/>
        </p:nvSpPr>
        <p:spPr>
          <a:xfrm>
            <a:off x="762000" y="485775"/>
            <a:ext cx="10982325" cy="6001643"/>
          </a:xfrm>
          <a:prstGeom prst="rect">
            <a:avLst/>
          </a:prstGeom>
          <a:noFill/>
        </p:spPr>
        <p:txBody>
          <a:bodyPr wrap="square" rtlCol="0">
            <a:spAutoFit/>
          </a:bodyPr>
          <a:lstStyle/>
          <a:p>
            <a:r>
              <a:rPr lang="hi-IN" sz="2400" b="1" dirty="0">
                <a:solidFill>
                  <a:srgbClr val="FF0000"/>
                </a:solidFill>
                <a:latin typeface="Century Gothic" panose="020B0502020202020204" pitchFamily="34" charset="0"/>
              </a:rPr>
              <a:t>♦</a:t>
            </a:r>
            <a:r>
              <a:rPr lang="hi-IN" sz="2400" b="1" dirty="0">
                <a:latin typeface="Century Gothic" panose="020B0502020202020204" pitchFamily="34" charset="0"/>
              </a:rPr>
              <a:t> </a:t>
            </a:r>
            <a:r>
              <a:rPr lang="hi-IN" sz="2400" b="1" u="sng" dirty="0"/>
              <a:t>गूगल शोधन-</a:t>
            </a:r>
            <a:endParaRPr lang="en-IN" sz="2400" b="1" u="sng" dirty="0"/>
          </a:p>
          <a:p>
            <a:endParaRPr lang="en-IN" sz="2400" dirty="0">
              <a:solidFill>
                <a:schemeClr val="accent1">
                  <a:lumMod val="75000"/>
                </a:schemeClr>
              </a:solidFill>
            </a:endParaRPr>
          </a:p>
          <a:p>
            <a:r>
              <a:rPr lang="hi-IN" sz="2400" dirty="0">
                <a:solidFill>
                  <a:schemeClr val="accent1">
                    <a:lumMod val="75000"/>
                  </a:schemeClr>
                </a:solidFill>
              </a:rPr>
              <a:t>गूगल के बराबर त्रिफला एवं गुडुची लेकर उसे मोटा कूटकर अष्टगुण जल में अर्धांश शेष क्वाथ किया जाता है। फिर क्वाथ को छानकर उसमें गूगल को कपड़े में बांध उसकी पोटली लटकाते हैं तथा मंद आँच पर स्वेदन किया जाता है। बार-बार उस क्वाथ को करछुल से पोटली पर डालते जाता है जब सब गूगल छनकर क्वाथ में आ जाता है तब कपड़े का मैला फेंक देते हैं तथा क्वाथ को ऊपर-ऊपर से निकाल लेते हैं। नीचे जमे हुये गाढ़े भाग को अलग कर गूगल मिश्रित क्वाथ को मंद आंच पर </a:t>
            </a:r>
            <a:r>
              <a:rPr lang="hi-IN" sz="2400">
                <a:solidFill>
                  <a:schemeClr val="accent1">
                    <a:lumMod val="75000"/>
                  </a:schemeClr>
                </a:solidFill>
              </a:rPr>
              <a:t>गाढ़ा किया जाता </a:t>
            </a:r>
            <a:r>
              <a:rPr lang="hi-IN" sz="2400" dirty="0">
                <a:solidFill>
                  <a:schemeClr val="accent1">
                    <a:lumMod val="75000"/>
                  </a:schemeClr>
                </a:solidFill>
              </a:rPr>
              <a:t>है। जब गाड़ा होने लगता है तो उसमें थोड़ा</a:t>
            </a:r>
            <a:r>
              <a:rPr lang="en-IN" sz="2400" dirty="0">
                <a:solidFill>
                  <a:schemeClr val="accent1">
                    <a:lumMod val="75000"/>
                  </a:schemeClr>
                </a:solidFill>
              </a:rPr>
              <a:t> </a:t>
            </a:r>
            <a:r>
              <a:rPr lang="hi-IN" sz="2400" dirty="0">
                <a:solidFill>
                  <a:schemeClr val="accent1">
                    <a:lumMod val="75000"/>
                  </a:schemeClr>
                </a:solidFill>
              </a:rPr>
              <a:t>घी डाल दिया जाता है जिससे जलने न पाये। बाद में उसे खूब अच्छी तरह कूटकर ऊपर घी लगाकर रखा जाता है। </a:t>
            </a:r>
          </a:p>
          <a:p>
            <a:r>
              <a:rPr lang="hi-IN" sz="2400" dirty="0">
                <a:solidFill>
                  <a:schemeClr val="accent1">
                    <a:lumMod val="75000"/>
                  </a:schemeClr>
                </a:solidFill>
              </a:rPr>
              <a:t>     यद्यपि इस विधि से शोधन करने की परिपाटी है तथापि संभवतः इस विधि से गूगल कुछ हीनवीर्य हो जाता होगा क्योंकि आधुनिक विद्वानों का मत है कि गूगल के गुण विशेषकर उसमें के सुगंधित तत्त्वों पर निर्भर होते हैं। इसलिये गूगल को केवल खूब अच्छी तरह बिनकर उसमें घी डालकर बहुत कूटकर व्यवहार करें तो ज्यादा उपयुक्त हो सकता है। कुछ लोग त्रिफला क्वाथ के स्थान पर दुग्ध अथवा दशमूल क्वाथ का व्यवहार भी करते हैं।</a:t>
            </a:r>
          </a:p>
        </p:txBody>
      </p:sp>
    </p:spTree>
    <p:extLst>
      <p:ext uri="{BB962C8B-B14F-4D97-AF65-F5344CB8AC3E}">
        <p14:creationId xmlns:p14="http://schemas.microsoft.com/office/powerpoint/2010/main" val="4058672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19AE28-09B6-447F-BEB3-FDD7C0D3602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26ADDF4-3154-4CD0-8F6C-C91FE6559D3D}"/>
              </a:ext>
            </a:extLst>
          </p:cNvPr>
          <p:cNvSpPr txBox="1"/>
          <p:nvPr/>
        </p:nvSpPr>
        <p:spPr>
          <a:xfrm>
            <a:off x="704850" y="409575"/>
            <a:ext cx="10744200" cy="6370975"/>
          </a:xfrm>
          <a:prstGeom prst="rect">
            <a:avLst/>
          </a:prstGeom>
          <a:noFill/>
        </p:spPr>
        <p:txBody>
          <a:bodyPr wrap="square" rtlCol="0">
            <a:spAutoFit/>
          </a:bodyPr>
          <a:lstStyle/>
          <a:p>
            <a:r>
              <a:rPr lang="hi-IN" sz="2400" dirty="0">
                <a:solidFill>
                  <a:srgbClr val="FF0000"/>
                </a:solidFill>
                <a:latin typeface="Century Gothic" panose="020B0502020202020204" pitchFamily="34" charset="0"/>
              </a:rPr>
              <a:t>♦</a:t>
            </a:r>
            <a:r>
              <a:rPr lang="hi-IN" sz="2400" dirty="0">
                <a:latin typeface="Century Gothic" panose="020B0502020202020204" pitchFamily="34" charset="0"/>
              </a:rPr>
              <a:t> </a:t>
            </a:r>
            <a:r>
              <a:rPr lang="hi-IN" sz="2400" b="1" u="sng" dirty="0"/>
              <a:t>गुण और प्रयोग- </a:t>
            </a:r>
          </a:p>
          <a:p>
            <a:endParaRPr lang="hi-IN" sz="2400" dirty="0"/>
          </a:p>
          <a:p>
            <a:r>
              <a:rPr lang="hi-IN" sz="2400" dirty="0">
                <a:solidFill>
                  <a:schemeClr val="accent1">
                    <a:lumMod val="75000"/>
                  </a:schemeClr>
                </a:solidFill>
              </a:rPr>
              <a:t>गूगल रसायन, त्रिदोषघ्न, तृष्य, बल्य, स्नेहन, संसन, वातानुलोमक, आमाशयोत्तेजक, दीपन, वातहर, वातनाडी संस्थान के लिये पुष्टिकारक, उत्तेजक कफनिःसारक तथा त्वग्दोषहर, व्रणशोधन, व्रणरोपण, शोथघ्न, रक्तवर्धक एवं आर्तवजनन है। नया गूगल बृंहण एवं वृष्य होता है तथा पुराना कर्षण (लेखन) होता है।</a:t>
            </a:r>
          </a:p>
          <a:p>
            <a:endParaRPr lang="hi-IN" sz="2400" dirty="0">
              <a:solidFill>
                <a:schemeClr val="accent1">
                  <a:lumMod val="75000"/>
                </a:schemeClr>
              </a:solidFill>
            </a:endParaRPr>
          </a:p>
          <a:p>
            <a:r>
              <a:rPr lang="hi-IN" sz="2400" b="1" dirty="0">
                <a:solidFill>
                  <a:srgbClr val="FF0000"/>
                </a:solidFill>
                <a:latin typeface="Century Gothic" panose="020B0502020202020204" pitchFamily="34" charset="0"/>
              </a:rPr>
              <a:t>♦</a:t>
            </a:r>
            <a:r>
              <a:rPr lang="hi-IN" sz="2400" b="1" dirty="0">
                <a:latin typeface="Century Gothic" panose="020B0502020202020204" pitchFamily="34" charset="0"/>
              </a:rPr>
              <a:t> </a:t>
            </a:r>
            <a:r>
              <a:rPr lang="hi-IN" sz="2400" b="1" u="sng" dirty="0"/>
              <a:t>आमयिक प्रयोगः-</a:t>
            </a:r>
          </a:p>
          <a:p>
            <a:endParaRPr lang="hi-IN" sz="2400" dirty="0">
              <a:solidFill>
                <a:schemeClr val="accent1">
                  <a:lumMod val="75000"/>
                </a:schemeClr>
              </a:solidFill>
            </a:endParaRPr>
          </a:p>
          <a:p>
            <a:r>
              <a:rPr lang="hi-IN" sz="2400" dirty="0">
                <a:solidFill>
                  <a:schemeClr val="accent1">
                    <a:lumMod val="75000"/>
                  </a:schemeClr>
                </a:solidFill>
                <a:latin typeface="Century Gothic" panose="020B0502020202020204" pitchFamily="34" charset="0"/>
              </a:rPr>
              <a:t>☺</a:t>
            </a:r>
            <a:r>
              <a:rPr lang="hi-IN" sz="2400" dirty="0">
                <a:solidFill>
                  <a:schemeClr val="accent1">
                    <a:lumMod val="75000"/>
                  </a:schemeClr>
                </a:solidFill>
              </a:rPr>
              <a:t>पुराने कफ विकारों में इसको छोटी पीपल, अडूसा, मधु एवं घृत के साथ दिया जाता</a:t>
            </a:r>
          </a:p>
          <a:p>
            <a:r>
              <a:rPr lang="hi-IN" sz="2400" dirty="0">
                <a:solidFill>
                  <a:schemeClr val="accent1">
                    <a:lumMod val="75000"/>
                  </a:schemeClr>
                </a:solidFill>
              </a:rPr>
              <a:t>  है। राजयक्ष्मा में इसके प्रयोग से कफ की मात्रा कम होती है तथा जीवाणुनाशन भी</a:t>
            </a:r>
          </a:p>
          <a:p>
            <a:r>
              <a:rPr lang="hi-IN" sz="2400" dirty="0">
                <a:solidFill>
                  <a:schemeClr val="accent1">
                    <a:lumMod val="75000"/>
                  </a:schemeClr>
                </a:solidFill>
              </a:rPr>
              <a:t>  होता है।</a:t>
            </a:r>
          </a:p>
          <a:p>
            <a:endParaRPr lang="hi-IN" sz="2400" dirty="0">
              <a:solidFill>
                <a:schemeClr val="accent1">
                  <a:lumMod val="75000"/>
                </a:schemeClr>
              </a:solidFill>
            </a:endParaRPr>
          </a:p>
          <a:p>
            <a:r>
              <a:rPr lang="hi-IN" sz="2400" dirty="0">
                <a:solidFill>
                  <a:schemeClr val="accent1">
                    <a:lumMod val="75000"/>
                  </a:schemeClr>
                </a:solidFill>
                <a:latin typeface="Century Gothic" panose="020B0502020202020204" pitchFamily="34" charset="0"/>
              </a:rPr>
              <a:t>☺</a:t>
            </a:r>
            <a:r>
              <a:rPr lang="hi-IN" sz="2400" dirty="0">
                <a:solidFill>
                  <a:schemeClr val="accent1">
                    <a:lumMod val="75000"/>
                  </a:schemeClr>
                </a:solidFill>
              </a:rPr>
              <a:t>अतिसार, प्रवाहिका, आंत्रप्रदाह एवं क्षयज अतिसार आदि में आंत्रिक प्रतिदूषक</a:t>
            </a:r>
          </a:p>
          <a:p>
            <a:r>
              <a:rPr lang="hi-IN" sz="2400" dirty="0">
                <a:solidFill>
                  <a:schemeClr val="accent1">
                    <a:lumMod val="75000"/>
                  </a:schemeClr>
                </a:solidFill>
              </a:rPr>
              <a:t>  (</a:t>
            </a:r>
            <a:r>
              <a:rPr lang="en-IN" sz="2400" dirty="0">
                <a:solidFill>
                  <a:schemeClr val="accent1">
                    <a:lumMod val="75000"/>
                  </a:schemeClr>
                </a:solidFill>
              </a:rPr>
              <a:t>Intestinal antiseptic) </a:t>
            </a:r>
            <a:r>
              <a:rPr lang="hi-IN" sz="2400" dirty="0">
                <a:solidFill>
                  <a:schemeClr val="accent1">
                    <a:lumMod val="75000"/>
                  </a:schemeClr>
                </a:solidFill>
              </a:rPr>
              <a:t>के रूप में सुगंधित द्रव्य, इन्द्रयव, एलुवा और गुड़ आदि के</a:t>
            </a:r>
          </a:p>
          <a:p>
            <a:r>
              <a:rPr lang="hi-IN" sz="2400" dirty="0">
                <a:solidFill>
                  <a:schemeClr val="accent1">
                    <a:lumMod val="75000"/>
                  </a:schemeClr>
                </a:solidFill>
              </a:rPr>
              <a:t>  साथ यह दिया जाता है।</a:t>
            </a:r>
          </a:p>
          <a:p>
            <a:endParaRPr lang="hi-IN" sz="2400" dirty="0">
              <a:solidFill>
                <a:schemeClr val="accent1">
                  <a:lumMod val="75000"/>
                </a:schemeClr>
              </a:solidFill>
            </a:endParaRPr>
          </a:p>
        </p:txBody>
      </p:sp>
    </p:spTree>
    <p:extLst>
      <p:ext uri="{BB962C8B-B14F-4D97-AF65-F5344CB8AC3E}">
        <p14:creationId xmlns:p14="http://schemas.microsoft.com/office/powerpoint/2010/main" val="2229148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A1A4F9-FAE1-465C-8FAD-E7820F200F4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FE102BE-9C9C-4A2E-BE7E-2C616C035A15}"/>
              </a:ext>
            </a:extLst>
          </p:cNvPr>
          <p:cNvSpPr txBox="1"/>
          <p:nvPr/>
        </p:nvSpPr>
        <p:spPr>
          <a:xfrm>
            <a:off x="619125" y="381000"/>
            <a:ext cx="10982325" cy="5909310"/>
          </a:xfrm>
          <a:prstGeom prst="rect">
            <a:avLst/>
          </a:prstGeom>
          <a:noFill/>
        </p:spPr>
        <p:txBody>
          <a:bodyPr wrap="square" rtlCol="0">
            <a:spAutoFit/>
          </a:bodyPr>
          <a:lstStyle/>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कंठमाला में पारद, सोमल एवं वायविडंग के साथ गूगल देते हैं।</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गूगल को फिरंगादि में अनंतमूल के साथ दिया जाता है।</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तरुणस्त्रियों के अनार्त्तव में गूगल, एलुवा तथा कसीस की गोलियाँ खिलाई जाती हैं।</a:t>
            </a:r>
          </a:p>
          <a:p>
            <a:r>
              <a:rPr lang="hi-IN" sz="2400" dirty="0">
                <a:solidFill>
                  <a:schemeClr val="accent1">
                    <a:lumMod val="75000"/>
                  </a:schemeClr>
                </a:solidFill>
              </a:rPr>
              <a:t> </a:t>
            </a: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श्वेत प्रदर में तथा उसके कारण वन्ध्यत्व हो तो रसौत के साथ गूगल को अधिक</a:t>
            </a:r>
          </a:p>
          <a:p>
            <a:r>
              <a:rPr lang="hi-IN" sz="2400" dirty="0">
                <a:solidFill>
                  <a:schemeClr val="accent1">
                    <a:lumMod val="75000"/>
                  </a:schemeClr>
                </a:solidFill>
              </a:rPr>
              <a:t>   मात्रा में देते हैं।</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ऊरुस्तंभ में गोमूत्र के साथ एवं गृध्रसी में रास्ना एवं घृत के साथ इसको देते हैं।</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कंठमाला में गूगल को उष्ण जल में घिसकर दिन में तीन-चार बार मोटा लेप करने</a:t>
            </a:r>
          </a:p>
          <a:p>
            <a:r>
              <a:rPr lang="hi-IN" sz="2400" dirty="0">
                <a:solidFill>
                  <a:schemeClr val="accent1">
                    <a:lumMod val="75000"/>
                  </a:schemeClr>
                </a:solidFill>
              </a:rPr>
              <a:t>   से गाँठे बैठ जाती है।</a:t>
            </a:r>
          </a:p>
          <a:p>
            <a:endParaRPr lang="hi-IN" sz="2400" dirty="0">
              <a:solidFill>
                <a:schemeClr val="accent1">
                  <a:lumMod val="75000"/>
                </a:schemeClr>
              </a:solidFill>
            </a:endParaRPr>
          </a:p>
          <a:p>
            <a:r>
              <a:rPr lang="hi-IN" sz="2400" dirty="0">
                <a:latin typeface="Century Gothic" panose="020B0502020202020204" pitchFamily="34" charset="0"/>
              </a:rPr>
              <a:t>☺</a:t>
            </a:r>
            <a:r>
              <a:rPr lang="hi-IN" sz="2400" dirty="0">
                <a:solidFill>
                  <a:schemeClr val="accent1">
                    <a:lumMod val="75000"/>
                  </a:schemeClr>
                </a:solidFill>
                <a:latin typeface="Century Gothic" panose="020B0502020202020204" pitchFamily="34" charset="0"/>
              </a:rPr>
              <a:t> </a:t>
            </a:r>
            <a:r>
              <a:rPr lang="hi-IN" sz="2400" dirty="0">
                <a:solidFill>
                  <a:schemeClr val="accent1">
                    <a:lumMod val="75000"/>
                  </a:schemeClr>
                </a:solidFill>
              </a:rPr>
              <a:t>आमाशयोर्ध्वप्रदेश में गूगल का लेप लगाने से हिचकी तुरंत रुकती है।</a:t>
            </a:r>
          </a:p>
          <a:p>
            <a:endParaRPr lang="en-IN" dirty="0"/>
          </a:p>
        </p:txBody>
      </p:sp>
    </p:spTree>
    <p:extLst>
      <p:ext uri="{BB962C8B-B14F-4D97-AF65-F5344CB8AC3E}">
        <p14:creationId xmlns:p14="http://schemas.microsoft.com/office/powerpoint/2010/main" val="1941497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31C5AC-8A82-4243-BA1C-87440C2F61C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C6EA309-1452-4CCD-A39F-68E1712E4D92}"/>
              </a:ext>
            </a:extLst>
          </p:cNvPr>
          <p:cNvSpPr txBox="1"/>
          <p:nvPr/>
        </p:nvSpPr>
        <p:spPr>
          <a:xfrm>
            <a:off x="800100" y="438150"/>
            <a:ext cx="10687050" cy="5632311"/>
          </a:xfrm>
          <a:prstGeom prst="rect">
            <a:avLst/>
          </a:prstGeom>
          <a:noFill/>
        </p:spPr>
        <p:txBody>
          <a:bodyPr wrap="square" rtlCol="0">
            <a:spAutoFit/>
          </a:bodyPr>
          <a:lstStyle/>
          <a:p>
            <a:r>
              <a:rPr lang="en-IN" sz="2400" b="1" dirty="0">
                <a:solidFill>
                  <a:srgbClr val="FF0000"/>
                </a:solidFill>
                <a:latin typeface="Century Gothic" panose="020B0502020202020204" pitchFamily="34" charset="0"/>
              </a:rPr>
              <a:t>♦</a:t>
            </a:r>
            <a:r>
              <a:rPr lang="en-IN" sz="2400" b="1" dirty="0">
                <a:latin typeface="Century Gothic" panose="020B0502020202020204" pitchFamily="34" charset="0"/>
              </a:rPr>
              <a:t> </a:t>
            </a:r>
            <a:r>
              <a:rPr lang="en-IN" sz="2400" b="1" u="sng" dirty="0" err="1"/>
              <a:t>Guggulu</a:t>
            </a:r>
            <a:r>
              <a:rPr lang="en-IN" sz="2400" b="1" u="sng" dirty="0"/>
              <a:t> Formulations:</a:t>
            </a:r>
          </a:p>
          <a:p>
            <a:endParaRPr lang="en-IN" sz="2400" dirty="0"/>
          </a:p>
          <a:p>
            <a:r>
              <a:rPr lang="en-IN" sz="2400" dirty="0">
                <a:latin typeface="Century Gothic" panose="020B0502020202020204" pitchFamily="34" charset="0"/>
              </a:rPr>
              <a:t>☺ </a:t>
            </a:r>
            <a:r>
              <a:rPr lang="en-IN" sz="2400" dirty="0" err="1">
                <a:solidFill>
                  <a:schemeClr val="accent1">
                    <a:lumMod val="75000"/>
                  </a:schemeClr>
                </a:solidFill>
              </a:rPr>
              <a:t>Trayodashang</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Singhnad</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Kaishore</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Amritadi</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Vatari</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Abha</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Abhyadi</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Gokshuradi</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Hritkiyadi</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Kanchnar</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Lakshadi</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Mahayograj</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a:p>
            <a:r>
              <a:rPr lang="en-IN" sz="2400" dirty="0">
                <a:latin typeface="Century Gothic" panose="020B0502020202020204" pitchFamily="34" charset="0"/>
              </a:rPr>
              <a:t>☺ </a:t>
            </a:r>
            <a:r>
              <a:rPr lang="en-IN" sz="2400" dirty="0" err="1">
                <a:solidFill>
                  <a:schemeClr val="accent1">
                    <a:lumMod val="75000"/>
                  </a:schemeClr>
                </a:solidFill>
              </a:rPr>
              <a:t>Yograj</a:t>
            </a:r>
            <a:r>
              <a:rPr lang="en-IN" sz="2400" dirty="0">
                <a:solidFill>
                  <a:schemeClr val="accent1">
                    <a:lumMod val="75000"/>
                  </a:schemeClr>
                </a:solidFill>
              </a:rPr>
              <a:t> </a:t>
            </a:r>
            <a:r>
              <a:rPr lang="en-IN" sz="2400" dirty="0" err="1">
                <a:solidFill>
                  <a:schemeClr val="accent1">
                    <a:lumMod val="75000"/>
                  </a:schemeClr>
                </a:solidFill>
              </a:rPr>
              <a:t>Guggulu</a:t>
            </a:r>
            <a:endParaRPr lang="en-IN" sz="2400" dirty="0">
              <a:solidFill>
                <a:schemeClr val="accent1">
                  <a:lumMod val="75000"/>
                </a:schemeClr>
              </a:solidFill>
            </a:endParaRPr>
          </a:p>
        </p:txBody>
      </p:sp>
    </p:spTree>
    <p:extLst>
      <p:ext uri="{BB962C8B-B14F-4D97-AF65-F5344CB8AC3E}">
        <p14:creationId xmlns:p14="http://schemas.microsoft.com/office/powerpoint/2010/main" val="3032891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D75937-60B1-42E5-900B-3156874A8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5355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491</TotalTime>
  <Words>1788</Words>
  <Application>Microsoft Office PowerPoint</Application>
  <PresentationFormat>Widescreen</PresentationFormat>
  <Paragraphs>210</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Sudhendu Shekhar</dc:creator>
  <cp:lastModifiedBy>Sudhendu Shekhar</cp:lastModifiedBy>
  <cp:revision>69</cp:revision>
  <dcterms:created xsi:type="dcterms:W3CDTF">2024-04-19T01:29:13Z</dcterms:created>
  <dcterms:modified xsi:type="dcterms:W3CDTF">2024-04-30T01:48:54Z</dcterms:modified>
</cp:coreProperties>
</file>